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</p:sldIdLst>
  <p:sldSz cx="12192000" cy="6858000"/>
  <p:notesSz cx="12192000" cy="6858000"/>
  <p:embeddedFontLst>
    <p:embeddedFont>
      <p:font typeface="Arial" panose="020B0604020202020204" pitchFamily="3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egoe UI Semibold" panose="020B0702040204020203" pitchFamily="34" charset="0"/>
      <p:bold r:id="rId33"/>
      <p:boldItalic r:id="rId34"/>
    </p:embeddedFont>
    <p:embeddedFont>
      <p:font typeface="Segoe UI Semilight" panose="020B0402040204020203" pitchFamily="34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3" y="3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88949" y="1653997"/>
            <a:ext cx="10214101" cy="1327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rgbClr val="2583C5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98119" y="1640586"/>
            <a:ext cx="5437505" cy="4605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4471C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76060" y="733424"/>
            <a:ext cx="7236334" cy="54101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09775" y="2062311"/>
            <a:ext cx="9172448" cy="2155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09775" y="2062311"/>
            <a:ext cx="9172448" cy="2155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21" Type="http://schemas.openxmlformats.org/officeDocument/2006/relationships/image" Target="../media/image27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6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6060" y="733424"/>
            <a:ext cx="7236334" cy="54101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6939" y="1663954"/>
            <a:ext cx="4291965" cy="1266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100"/>
              </a:lnSpc>
              <a:spcBef>
                <a:spcPts val="95"/>
              </a:spcBef>
            </a:pP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Lambda </a:t>
            </a:r>
            <a:r>
              <a:rPr sz="3600" spc="-15" dirty="0">
                <a:solidFill>
                  <a:srgbClr val="404040"/>
                </a:solidFill>
                <a:latin typeface="Calibri"/>
                <a:cs typeface="Calibri"/>
              </a:rPr>
              <a:t>Architecture  </a:t>
            </a: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Azure Stream</a:t>
            </a:r>
            <a:r>
              <a:rPr sz="3600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Analytics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6268" y="0"/>
            <a:ext cx="5475732" cy="68458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573100"/>
            <a:ext cx="18973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1F3863"/>
                </a:solidFill>
                <a:latin typeface="Calibri"/>
                <a:cs typeface="Calibri"/>
              </a:rPr>
              <a:t>A</a:t>
            </a:r>
            <a:r>
              <a:rPr sz="4800" spc="-50" dirty="0">
                <a:solidFill>
                  <a:srgbClr val="1F3863"/>
                </a:solidFill>
                <a:latin typeface="Calibri"/>
                <a:cs typeface="Calibri"/>
              </a:rPr>
              <a:t>g</a:t>
            </a:r>
            <a:r>
              <a:rPr sz="4800" dirty="0">
                <a:solidFill>
                  <a:srgbClr val="1F3863"/>
                </a:solidFill>
                <a:latin typeface="Calibri"/>
                <a:cs typeface="Calibri"/>
              </a:rPr>
              <a:t>enda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5822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1F3863"/>
                </a:solidFill>
              </a:rPr>
              <a:t>Stream </a:t>
            </a:r>
            <a:r>
              <a:rPr sz="4800" dirty="0">
                <a:solidFill>
                  <a:srgbClr val="1F3863"/>
                </a:solidFill>
              </a:rPr>
              <a:t>Analytics</a:t>
            </a:r>
            <a:r>
              <a:rPr sz="4800" spc="-40" dirty="0">
                <a:solidFill>
                  <a:srgbClr val="1F3863"/>
                </a:solidFill>
              </a:rPr>
              <a:t> </a:t>
            </a:r>
            <a:r>
              <a:rPr sz="4800" dirty="0">
                <a:solidFill>
                  <a:srgbClr val="1F3863"/>
                </a:solidFill>
              </a:rPr>
              <a:t>Query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916939" y="1801748"/>
            <a:ext cx="4422775" cy="263588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9235">
              <a:lnSpc>
                <a:spcPts val="3890"/>
              </a:lnSpc>
              <a:spcBef>
                <a:spcPts val="585"/>
              </a:spcBef>
              <a:buFont typeface="Arial"/>
              <a:buChar char="•"/>
              <a:tabLst>
                <a:tab pos="241935" algn="l"/>
              </a:tabLst>
            </a:pPr>
            <a:r>
              <a:rPr sz="3600" spc="-25" dirty="0">
                <a:solidFill>
                  <a:srgbClr val="404040"/>
                </a:solidFill>
                <a:latin typeface="Calibri"/>
                <a:cs typeface="Calibri"/>
              </a:rPr>
              <a:t>Perform </a:t>
            </a: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processing </a:t>
            </a: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on  </a:t>
            </a:r>
            <a:r>
              <a:rPr sz="3600" spc="-25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404040"/>
                </a:solidFill>
                <a:latin typeface="Calibri"/>
                <a:cs typeface="Calibri"/>
              </a:rPr>
              <a:t>stream</a:t>
            </a:r>
            <a:endParaRPr sz="3600">
              <a:latin typeface="Calibri"/>
              <a:cs typeface="Calibri"/>
            </a:endParaRPr>
          </a:p>
          <a:p>
            <a:pPr marL="241300" marR="1073150" indent="-229235">
              <a:lnSpc>
                <a:spcPts val="3890"/>
              </a:lnSpc>
              <a:spcBef>
                <a:spcPts val="994"/>
              </a:spcBef>
              <a:buFont typeface="Arial"/>
              <a:buChar char="•"/>
              <a:tabLst>
                <a:tab pos="241935" algn="l"/>
              </a:tabLst>
            </a:pP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Stream</a:t>
            </a:r>
            <a:r>
              <a:rPr sz="36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Analytics  Query</a:t>
            </a:r>
            <a:r>
              <a:rPr sz="3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Language</a:t>
            </a:r>
            <a:endParaRPr sz="3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699135" algn="l"/>
              </a:tabLst>
            </a:pP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SQL-like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language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7582" y="1895983"/>
            <a:ext cx="1746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4471C4"/>
                </a:solidFill>
                <a:latin typeface="Calibri"/>
                <a:cs typeface="Calibri"/>
              </a:rPr>
              <a:t>SEL</a:t>
            </a:r>
            <a:r>
              <a:rPr sz="4800" spc="-65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4800" spc="10" dirty="0">
                <a:solidFill>
                  <a:srgbClr val="4471C4"/>
                </a:solidFill>
                <a:latin typeface="Calibri"/>
                <a:cs typeface="Calibri"/>
              </a:rPr>
              <a:t>C</a:t>
            </a:r>
            <a:r>
              <a:rPr sz="4800" dirty="0">
                <a:solidFill>
                  <a:srgbClr val="4471C4"/>
                </a:solidFill>
                <a:latin typeface="Calibri"/>
                <a:cs typeface="Calibri"/>
              </a:rPr>
              <a:t>T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1981" y="2627198"/>
            <a:ext cx="3041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*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7582" y="3359277"/>
            <a:ext cx="41668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800" spc="-35" dirty="0">
                <a:solidFill>
                  <a:srgbClr val="4471C4"/>
                </a:solidFill>
                <a:latin typeface="Calibri"/>
                <a:cs typeface="Calibri"/>
              </a:rPr>
              <a:t>INTO</a:t>
            </a:r>
            <a:endParaRPr sz="4800">
              <a:latin typeface="Calibri"/>
              <a:cs typeface="Calibri"/>
            </a:endParaRPr>
          </a:p>
          <a:p>
            <a:pPr indent="914400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[</a:t>
            </a:r>
            <a:r>
              <a:rPr sz="4800" spc="-360" dirty="0">
                <a:latin typeface="Calibri"/>
                <a:cs typeface="Calibri"/>
              </a:rPr>
              <a:t>Y</a:t>
            </a:r>
            <a:r>
              <a:rPr sz="4800" spc="-5" dirty="0">
                <a:latin typeface="Calibri"/>
                <a:cs typeface="Calibri"/>
              </a:rPr>
              <a:t>ourOut</a:t>
            </a:r>
            <a:r>
              <a:rPr sz="4800" spc="5" dirty="0">
                <a:latin typeface="Calibri"/>
                <a:cs typeface="Calibri"/>
              </a:rPr>
              <a:t>p</a:t>
            </a:r>
            <a:r>
              <a:rPr sz="4800" spc="-5" dirty="0">
                <a:latin typeface="Calibri"/>
                <a:cs typeface="Calibri"/>
              </a:rPr>
              <a:t>ut</a:t>
            </a:r>
            <a:r>
              <a:rPr sz="4800" dirty="0">
                <a:latin typeface="Calibri"/>
                <a:cs typeface="Calibri"/>
              </a:rPr>
              <a:t>]  </a:t>
            </a:r>
            <a:r>
              <a:rPr sz="4800" spc="-20" dirty="0">
                <a:solidFill>
                  <a:srgbClr val="4471C4"/>
                </a:solidFill>
                <a:latin typeface="Calibri"/>
                <a:cs typeface="Calibri"/>
              </a:rPr>
              <a:t>FROM</a:t>
            </a:r>
            <a:endParaRPr sz="4800">
              <a:latin typeface="Calibri"/>
              <a:cs typeface="Calibri"/>
            </a:endParaRPr>
          </a:p>
          <a:p>
            <a:pPr marL="459740" algn="ctr">
              <a:lnSpc>
                <a:spcPct val="100000"/>
              </a:lnSpc>
            </a:pPr>
            <a:r>
              <a:rPr sz="4800" spc="-40" dirty="0">
                <a:latin typeface="Calibri"/>
                <a:cs typeface="Calibri"/>
              </a:rPr>
              <a:t>[YourInput]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5822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1F3863"/>
                </a:solidFill>
              </a:rPr>
              <a:t>Stream </a:t>
            </a:r>
            <a:r>
              <a:rPr sz="4800" dirty="0">
                <a:solidFill>
                  <a:srgbClr val="1F3863"/>
                </a:solidFill>
              </a:rPr>
              <a:t>Analytics</a:t>
            </a:r>
            <a:r>
              <a:rPr sz="4800" spc="-40" dirty="0">
                <a:solidFill>
                  <a:srgbClr val="1F3863"/>
                </a:solidFill>
              </a:rPr>
              <a:t> </a:t>
            </a:r>
            <a:r>
              <a:rPr sz="4800" dirty="0">
                <a:solidFill>
                  <a:srgbClr val="1F3863"/>
                </a:solidFill>
              </a:rPr>
              <a:t>Query</a:t>
            </a:r>
            <a:endParaRPr sz="48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Aggregate</a:t>
            </a:r>
          </a:p>
          <a:p>
            <a:pPr marL="469900" marR="5080">
              <a:lnSpc>
                <a:spcPct val="100000"/>
              </a:lnSpc>
              <a:spcBef>
                <a:spcPts val="55"/>
              </a:spcBef>
            </a:pPr>
            <a:r>
              <a:rPr sz="2000" spc="-25" dirty="0">
                <a:solidFill>
                  <a:srgbClr val="000000"/>
                </a:solidFill>
              </a:rPr>
              <a:t>AVG, </a:t>
            </a:r>
            <a:r>
              <a:rPr sz="2000" spc="-40" dirty="0">
                <a:solidFill>
                  <a:srgbClr val="000000"/>
                </a:solidFill>
              </a:rPr>
              <a:t>COUNT, </a:t>
            </a:r>
            <a:r>
              <a:rPr sz="2000" spc="-5" dirty="0">
                <a:solidFill>
                  <a:srgbClr val="000000"/>
                </a:solidFill>
              </a:rPr>
              <a:t>Collect, </a:t>
            </a:r>
            <a:r>
              <a:rPr sz="2000" spc="-35" dirty="0">
                <a:solidFill>
                  <a:srgbClr val="000000"/>
                </a:solidFill>
              </a:rPr>
              <a:t>CollectTOP, </a:t>
            </a:r>
            <a:r>
              <a:rPr sz="2000" dirty="0">
                <a:solidFill>
                  <a:srgbClr val="000000"/>
                </a:solidFill>
              </a:rPr>
              <a:t>MAX, MIN,  </a:t>
            </a:r>
            <a:r>
              <a:rPr sz="2000" spc="-10" dirty="0">
                <a:solidFill>
                  <a:srgbClr val="000000"/>
                </a:solidFill>
              </a:rPr>
              <a:t>Percentile_Cont, Percentile_Disc, </a:t>
            </a:r>
            <a:r>
              <a:rPr sz="2000" spc="-5" dirty="0">
                <a:solidFill>
                  <a:srgbClr val="000000"/>
                </a:solidFill>
              </a:rPr>
              <a:t>SUM, </a:t>
            </a:r>
            <a:r>
              <a:rPr sz="2000" spc="-30" dirty="0">
                <a:solidFill>
                  <a:srgbClr val="000000"/>
                </a:solidFill>
              </a:rPr>
              <a:t>TopOne,  VAR</a:t>
            </a:r>
            <a:endParaRPr sz="2000"/>
          </a:p>
          <a:p>
            <a:pPr marL="12700">
              <a:lnSpc>
                <a:spcPts val="3304"/>
              </a:lnSpc>
            </a:pPr>
            <a:r>
              <a:rPr spc="-5" dirty="0"/>
              <a:t>Analytic</a:t>
            </a:r>
          </a:p>
          <a:p>
            <a:pPr marL="469900">
              <a:lnSpc>
                <a:spcPts val="2370"/>
              </a:lnSpc>
              <a:spcBef>
                <a:spcPts val="55"/>
              </a:spcBef>
            </a:pPr>
            <a:r>
              <a:rPr sz="2000" spc="-30" dirty="0">
                <a:solidFill>
                  <a:srgbClr val="000000"/>
                </a:solidFill>
              </a:rPr>
              <a:t>ISFIRST, </a:t>
            </a:r>
            <a:r>
              <a:rPr sz="2000" spc="-5" dirty="0">
                <a:solidFill>
                  <a:srgbClr val="000000"/>
                </a:solidFill>
              </a:rPr>
              <a:t>LAG, LAST</a:t>
            </a:r>
            <a:endParaRPr sz="2000"/>
          </a:p>
          <a:p>
            <a:pPr marL="12700">
              <a:lnSpc>
                <a:spcPts val="3329"/>
              </a:lnSpc>
            </a:pPr>
            <a:r>
              <a:rPr spc="-25" dirty="0"/>
              <a:t>Array</a:t>
            </a:r>
          </a:p>
          <a:p>
            <a:pPr marL="469900" marR="1371600">
              <a:lnSpc>
                <a:spcPct val="100000"/>
              </a:lnSpc>
              <a:spcBef>
                <a:spcPts val="60"/>
              </a:spcBef>
            </a:pPr>
            <a:r>
              <a:rPr sz="2000" spc="-10" dirty="0">
                <a:solidFill>
                  <a:srgbClr val="000000"/>
                </a:solidFill>
              </a:rPr>
              <a:t>GetArrayLength, GetArrayElement,  GetArrayElements</a:t>
            </a:r>
            <a:endParaRPr sz="2000"/>
          </a:p>
          <a:p>
            <a:pPr marL="12700">
              <a:lnSpc>
                <a:spcPts val="3304"/>
              </a:lnSpc>
            </a:pPr>
            <a:r>
              <a:rPr spc="-20" dirty="0"/>
              <a:t>Conversion</a:t>
            </a:r>
          </a:p>
          <a:p>
            <a:pPr marL="469900">
              <a:lnSpc>
                <a:spcPts val="2375"/>
              </a:lnSpc>
              <a:spcBef>
                <a:spcPts val="55"/>
              </a:spcBef>
            </a:pPr>
            <a:r>
              <a:rPr sz="2000" spc="-45" dirty="0">
                <a:solidFill>
                  <a:srgbClr val="000000"/>
                </a:solidFill>
              </a:rPr>
              <a:t>CAST, </a:t>
            </a:r>
            <a:r>
              <a:rPr sz="2000" spc="-15" dirty="0">
                <a:solidFill>
                  <a:srgbClr val="000000"/>
                </a:solidFill>
              </a:rPr>
              <a:t>GetType,</a:t>
            </a:r>
            <a:r>
              <a:rPr sz="2000" spc="35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TRY_CAST</a:t>
            </a:r>
            <a:endParaRPr sz="2000"/>
          </a:p>
          <a:p>
            <a:pPr marL="12700">
              <a:lnSpc>
                <a:spcPts val="3335"/>
              </a:lnSpc>
            </a:pPr>
            <a:r>
              <a:rPr spc="-5" dirty="0"/>
              <a:t>Geospatial</a:t>
            </a:r>
          </a:p>
          <a:p>
            <a:pPr marL="469900">
              <a:lnSpc>
                <a:spcPct val="100000"/>
              </a:lnSpc>
              <a:spcBef>
                <a:spcPts val="55"/>
              </a:spcBef>
            </a:pPr>
            <a:r>
              <a:rPr sz="2000" spc="-5" dirty="0">
                <a:solidFill>
                  <a:srgbClr val="000000"/>
                </a:solidFill>
              </a:rPr>
              <a:t>CreateLineString, </a:t>
            </a:r>
            <a:r>
              <a:rPr sz="2000" spc="-15" dirty="0">
                <a:solidFill>
                  <a:srgbClr val="000000"/>
                </a:solidFill>
              </a:rPr>
              <a:t>CreatePoint,</a:t>
            </a:r>
            <a:r>
              <a:rPr sz="2000" spc="30" dirty="0">
                <a:solidFill>
                  <a:srgbClr val="000000"/>
                </a:solidFill>
              </a:rPr>
              <a:t> </a:t>
            </a:r>
            <a:r>
              <a:rPr sz="2000" spc="-15" dirty="0">
                <a:solidFill>
                  <a:srgbClr val="000000"/>
                </a:solidFill>
              </a:rPr>
              <a:t>CreatePolygon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6311010" y="1732914"/>
            <a:ext cx="5538470" cy="3873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4471C4"/>
                </a:solidFill>
                <a:latin typeface="Calibri"/>
                <a:cs typeface="Calibri"/>
              </a:rPr>
              <a:t>Date </a:t>
            </a:r>
            <a:r>
              <a:rPr sz="2800" spc="-5" dirty="0">
                <a:solidFill>
                  <a:srgbClr val="4471C4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71C4"/>
                </a:solidFill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469265" marR="5080">
              <a:lnSpc>
                <a:spcPct val="100000"/>
              </a:lnSpc>
              <a:spcBef>
                <a:spcPts val="55"/>
              </a:spcBef>
            </a:pPr>
            <a:r>
              <a:rPr sz="2000" spc="-35" dirty="0">
                <a:latin typeface="Calibri"/>
                <a:cs typeface="Calibri"/>
              </a:rPr>
              <a:t>DATEADD, </a:t>
            </a:r>
            <a:r>
              <a:rPr sz="2000" spc="-45" dirty="0">
                <a:latin typeface="Calibri"/>
                <a:cs typeface="Calibri"/>
              </a:rPr>
              <a:t>DATEDIFF, </a:t>
            </a:r>
            <a:r>
              <a:rPr sz="2000" spc="-20" dirty="0">
                <a:latin typeface="Calibri"/>
                <a:cs typeface="Calibri"/>
              </a:rPr>
              <a:t>DATENAME, </a:t>
            </a:r>
            <a:r>
              <a:rPr sz="2000" spc="-65" dirty="0">
                <a:latin typeface="Calibri"/>
                <a:cs typeface="Calibri"/>
              </a:rPr>
              <a:t>DATEPART, </a:t>
            </a:r>
            <a:r>
              <a:rPr sz="2000" spc="-105" dirty="0">
                <a:latin typeface="Calibri"/>
                <a:cs typeface="Calibri"/>
              </a:rPr>
              <a:t>DAY,  </a:t>
            </a:r>
            <a:r>
              <a:rPr sz="2000" dirty="0">
                <a:latin typeface="Calibri"/>
                <a:cs typeface="Calibri"/>
              </a:rPr>
              <a:t>MONTH,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YEAR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3304"/>
              </a:lnSpc>
            </a:pPr>
            <a:r>
              <a:rPr sz="2800" spc="-10" dirty="0">
                <a:solidFill>
                  <a:srgbClr val="4471C4"/>
                </a:solidFill>
                <a:latin typeface="Calibri"/>
                <a:cs typeface="Calibri"/>
              </a:rPr>
              <a:t>Mathematical</a:t>
            </a:r>
            <a:endParaRPr sz="2800">
              <a:latin typeface="Calibri"/>
              <a:cs typeface="Calibri"/>
            </a:endParaRPr>
          </a:p>
          <a:p>
            <a:pPr marL="469265" marR="838200">
              <a:lnSpc>
                <a:spcPct val="100000"/>
              </a:lnSpc>
              <a:spcBef>
                <a:spcPts val="60"/>
              </a:spcBef>
            </a:pPr>
            <a:r>
              <a:rPr sz="2000" dirty="0">
                <a:latin typeface="Calibri"/>
                <a:cs typeface="Calibri"/>
              </a:rPr>
              <a:t>ABS, </a:t>
            </a:r>
            <a:r>
              <a:rPr sz="2000" spc="-5" dirty="0">
                <a:latin typeface="Calibri"/>
                <a:cs typeface="Calibri"/>
              </a:rPr>
              <a:t>CEILING, </a:t>
            </a:r>
            <a:r>
              <a:rPr sz="2000" spc="-65" dirty="0">
                <a:latin typeface="Calibri"/>
                <a:cs typeface="Calibri"/>
              </a:rPr>
              <a:t>EXP, </a:t>
            </a:r>
            <a:r>
              <a:rPr sz="2000" spc="-10" dirty="0">
                <a:latin typeface="Calibri"/>
                <a:cs typeface="Calibri"/>
              </a:rPr>
              <a:t>FLOOR, </a:t>
            </a:r>
            <a:r>
              <a:rPr sz="2000" spc="-5" dirty="0">
                <a:latin typeface="Calibri"/>
                <a:cs typeface="Calibri"/>
              </a:rPr>
              <a:t>POWER, SIGN,  </a:t>
            </a:r>
            <a:r>
              <a:rPr sz="2000" spc="-10" dirty="0">
                <a:latin typeface="Calibri"/>
                <a:cs typeface="Calibri"/>
              </a:rPr>
              <a:t>SQUARE,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SQRT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3304"/>
              </a:lnSpc>
            </a:pPr>
            <a:r>
              <a:rPr sz="2800" spc="-25" dirty="0">
                <a:solidFill>
                  <a:srgbClr val="4471C4"/>
                </a:solidFill>
                <a:latin typeface="Calibri"/>
                <a:cs typeface="Calibri"/>
              </a:rPr>
              <a:t>Record</a:t>
            </a:r>
            <a:endParaRPr sz="2800">
              <a:latin typeface="Calibri"/>
              <a:cs typeface="Calibri"/>
            </a:endParaRPr>
          </a:p>
          <a:p>
            <a:pPr marL="469265">
              <a:lnSpc>
                <a:spcPts val="2370"/>
              </a:lnSpc>
              <a:spcBef>
                <a:spcPts val="55"/>
              </a:spcBef>
            </a:pPr>
            <a:r>
              <a:rPr sz="2000" spc="-10" dirty="0">
                <a:latin typeface="Calibri"/>
                <a:cs typeface="Calibri"/>
              </a:rPr>
              <a:t>GetRecordProperties,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GetRecordPropertyValue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3329"/>
              </a:lnSpc>
            </a:pPr>
            <a:r>
              <a:rPr sz="2800" spc="-10" dirty="0">
                <a:solidFill>
                  <a:srgbClr val="4471C4"/>
                </a:solidFill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  <a:p>
            <a:pPr marL="469265" marR="669290">
              <a:lnSpc>
                <a:spcPct val="100000"/>
              </a:lnSpc>
              <a:spcBef>
                <a:spcPts val="60"/>
              </a:spcBef>
            </a:pPr>
            <a:r>
              <a:rPr sz="2000" spc="-55" dirty="0">
                <a:latin typeface="Calibri"/>
                <a:cs typeface="Calibri"/>
              </a:rPr>
              <a:t>CONCAT, </a:t>
            </a:r>
            <a:r>
              <a:rPr sz="2000" spc="-5" dirty="0">
                <a:latin typeface="Calibri"/>
                <a:cs typeface="Calibri"/>
              </a:rPr>
              <a:t>LEN, </a:t>
            </a:r>
            <a:r>
              <a:rPr sz="2000" spc="-10" dirty="0">
                <a:latin typeface="Calibri"/>
                <a:cs typeface="Calibri"/>
              </a:rPr>
              <a:t>LOWER, </a:t>
            </a:r>
            <a:r>
              <a:rPr sz="2000" dirty="0">
                <a:latin typeface="Calibri"/>
                <a:cs typeface="Calibri"/>
              </a:rPr>
              <a:t>UPPER, </a:t>
            </a:r>
            <a:r>
              <a:rPr sz="2000" spc="-5" dirty="0">
                <a:latin typeface="Calibri"/>
                <a:cs typeface="Calibri"/>
              </a:rPr>
              <a:t>SUBSTRING,  </a:t>
            </a:r>
            <a:r>
              <a:rPr sz="2000" spc="-20" dirty="0">
                <a:latin typeface="Calibri"/>
                <a:cs typeface="Calibri"/>
              </a:rPr>
              <a:t>REGEXMATCH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4648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F3863"/>
                </a:solidFill>
              </a:rPr>
              <a:t>Window</a:t>
            </a:r>
            <a:r>
              <a:rPr sz="4800" spc="-35" dirty="0">
                <a:solidFill>
                  <a:srgbClr val="1F3863"/>
                </a:solidFill>
              </a:rPr>
              <a:t> </a:t>
            </a:r>
            <a:r>
              <a:rPr sz="4800" spc="-5" dirty="0">
                <a:solidFill>
                  <a:srgbClr val="1F3863"/>
                </a:solidFill>
              </a:rPr>
              <a:t>Functions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916939" y="1755394"/>
            <a:ext cx="6509384" cy="2376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60" dirty="0">
                <a:solidFill>
                  <a:srgbClr val="404040"/>
                </a:solidFill>
                <a:latin typeface="Calibri"/>
                <a:cs typeface="Calibri"/>
              </a:rPr>
              <a:t>Temporal </a:t>
            </a:r>
            <a:r>
              <a:rPr sz="4400" dirty="0">
                <a:solidFill>
                  <a:srgbClr val="404040"/>
                </a:solidFill>
                <a:latin typeface="Calibri"/>
                <a:cs typeface="Calibri"/>
              </a:rPr>
              <a:t>Window </a:t>
            </a:r>
            <a:r>
              <a:rPr sz="4400" spc="-5" dirty="0">
                <a:solidFill>
                  <a:srgbClr val="404040"/>
                </a:solidFill>
                <a:latin typeface="Calibri"/>
                <a:cs typeface="Calibri"/>
              </a:rPr>
              <a:t>Functions</a:t>
            </a:r>
            <a:endParaRPr sz="44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115"/>
              </a:spcBef>
              <a:buFont typeface="Arial"/>
              <a:buChar char="•"/>
              <a:tabLst>
                <a:tab pos="699135" algn="l"/>
              </a:tabLst>
            </a:pPr>
            <a:r>
              <a:rPr sz="3600" spc="-20" dirty="0">
                <a:solidFill>
                  <a:srgbClr val="404040"/>
                </a:solidFill>
                <a:latin typeface="Calibri"/>
                <a:cs typeface="Calibri"/>
              </a:rPr>
              <a:t>TumblingWindow</a:t>
            </a:r>
            <a:endParaRPr sz="36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699135" algn="l"/>
              </a:tabLst>
            </a:pP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HoppingWindow</a:t>
            </a:r>
            <a:endParaRPr sz="36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699135" algn="l"/>
              </a:tabLst>
            </a:pP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SlidingWindow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45167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5" dirty="0">
                <a:solidFill>
                  <a:srgbClr val="1F3863"/>
                </a:solidFill>
              </a:rPr>
              <a:t>Tumbling</a:t>
            </a:r>
            <a:r>
              <a:rPr sz="4800" spc="-30" dirty="0">
                <a:solidFill>
                  <a:srgbClr val="1F3863"/>
                </a:solidFill>
              </a:rPr>
              <a:t> </a:t>
            </a:r>
            <a:r>
              <a:rPr sz="4800" spc="-5" dirty="0">
                <a:solidFill>
                  <a:srgbClr val="1F3863"/>
                </a:solidFill>
              </a:rPr>
              <a:t>Window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1388" y="1328926"/>
            <a:ext cx="8747760" cy="54041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40138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F3863"/>
                </a:solidFill>
              </a:rPr>
              <a:t>Hoping</a:t>
            </a:r>
            <a:r>
              <a:rPr sz="4800" spc="-60" dirty="0">
                <a:solidFill>
                  <a:srgbClr val="1F3863"/>
                </a:solidFill>
              </a:rPr>
              <a:t> </a:t>
            </a:r>
            <a:r>
              <a:rPr sz="4800" spc="-5" dirty="0">
                <a:solidFill>
                  <a:srgbClr val="1F3863"/>
                </a:solidFill>
              </a:rPr>
              <a:t>Window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66088"/>
            <a:ext cx="12192000" cy="51556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38665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F3863"/>
                </a:solidFill>
              </a:rPr>
              <a:t>Sliding</a:t>
            </a:r>
            <a:r>
              <a:rPr sz="4800" spc="-75" dirty="0">
                <a:solidFill>
                  <a:srgbClr val="1F3863"/>
                </a:solidFill>
              </a:rPr>
              <a:t> </a:t>
            </a:r>
            <a:r>
              <a:rPr sz="4800" spc="-5" dirty="0">
                <a:solidFill>
                  <a:srgbClr val="1F3863"/>
                </a:solidFill>
              </a:rPr>
              <a:t>Window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72183"/>
            <a:ext cx="12192000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24269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F3863"/>
                </a:solidFill>
              </a:rPr>
              <a:t>Functions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916939" y="1775205"/>
            <a:ext cx="7510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sz="3600" spc="-15" dirty="0">
                <a:solidFill>
                  <a:srgbClr val="404040"/>
                </a:solidFill>
                <a:latin typeface="Calibri"/>
                <a:cs typeface="Calibri"/>
              </a:rPr>
              <a:t>JavaScript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UDF </a:t>
            </a: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(user </a:t>
            </a: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defined</a:t>
            </a:r>
            <a:r>
              <a:rPr sz="36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functions)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191" y="2602992"/>
            <a:ext cx="6148070" cy="1815464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22225" rIns="0" bIns="0" rtlCol="0">
            <a:spAutoFit/>
          </a:bodyPr>
          <a:lstStyle/>
          <a:p>
            <a:pPr marL="90805" marR="341630">
              <a:lnSpc>
                <a:spcPct val="100000"/>
              </a:lnSpc>
              <a:spcBef>
                <a:spcPts val="175"/>
              </a:spcBef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// </a:t>
            </a:r>
            <a:r>
              <a:rPr sz="2800" spc="-20" dirty="0">
                <a:solidFill>
                  <a:srgbClr val="F1F1F1"/>
                </a:solidFill>
                <a:latin typeface="Calibri"/>
                <a:cs typeface="Calibri"/>
              </a:rPr>
              <a:t>Convert </a:t>
            </a:r>
            <a:r>
              <a:rPr sz="2800" spc="-25" dirty="0">
                <a:solidFill>
                  <a:srgbClr val="F1F1F1"/>
                </a:solidFill>
                <a:latin typeface="Calibri"/>
                <a:cs typeface="Calibri"/>
              </a:rPr>
              <a:t>Hex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value </a:t>
            </a:r>
            <a:r>
              <a:rPr sz="2800" spc="-20" dirty="0">
                <a:solidFill>
                  <a:srgbClr val="F1F1F1"/>
                </a:solidFill>
                <a:latin typeface="Calibri"/>
                <a:cs typeface="Calibri"/>
              </a:rPr>
              <a:t>to </a:t>
            </a:r>
            <a:r>
              <a:rPr sz="2800" spc="-30" dirty="0">
                <a:solidFill>
                  <a:srgbClr val="F1F1F1"/>
                </a:solidFill>
                <a:latin typeface="Calibri"/>
                <a:cs typeface="Calibri"/>
              </a:rPr>
              <a:t>integer.function  </a:t>
            </a:r>
            <a:r>
              <a:rPr sz="2800" spc="-25" dirty="0">
                <a:solidFill>
                  <a:srgbClr val="F1F1F1"/>
                </a:solidFill>
                <a:latin typeface="Calibri"/>
                <a:cs typeface="Calibri"/>
              </a:rPr>
              <a:t>hex2Int(hexValue)</a:t>
            </a:r>
            <a:r>
              <a:rPr sz="2800" spc="3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{</a:t>
            </a:r>
            <a:endParaRPr sz="2800">
              <a:latin typeface="Calibri"/>
              <a:cs typeface="Calibri"/>
            </a:endParaRPr>
          </a:p>
          <a:p>
            <a:pPr marL="252095">
              <a:lnSpc>
                <a:spcPct val="100000"/>
              </a:lnSpc>
            </a:pPr>
            <a:r>
              <a:rPr sz="2800" spc="-15" dirty="0">
                <a:solidFill>
                  <a:srgbClr val="F1F1F1"/>
                </a:solidFill>
                <a:latin typeface="Calibri"/>
                <a:cs typeface="Calibri"/>
              </a:rPr>
              <a:t>return </a:t>
            </a:r>
            <a:r>
              <a:rPr sz="2800" spc="-25" dirty="0">
                <a:solidFill>
                  <a:srgbClr val="F1F1F1"/>
                </a:solidFill>
                <a:latin typeface="Calibri"/>
                <a:cs typeface="Calibri"/>
              </a:rPr>
              <a:t>parseInt(hexValue,</a:t>
            </a:r>
            <a:r>
              <a:rPr sz="2800" spc="6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16);</a:t>
            </a:r>
            <a:endParaRPr sz="2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07152" y="4722876"/>
            <a:ext cx="6096000" cy="1816735"/>
          </a:xfrm>
          <a:custGeom>
            <a:avLst/>
            <a:gdLst/>
            <a:ahLst/>
            <a:cxnLst/>
            <a:rect l="l" t="t" r="r" b="b"/>
            <a:pathLst>
              <a:path w="6096000" h="1816734">
                <a:moveTo>
                  <a:pt x="6096000" y="0"/>
                </a:moveTo>
                <a:lnTo>
                  <a:pt x="0" y="0"/>
                </a:lnTo>
                <a:lnTo>
                  <a:pt x="0" y="1816608"/>
                </a:lnTo>
                <a:lnTo>
                  <a:pt x="6096000" y="1816608"/>
                </a:lnTo>
                <a:lnTo>
                  <a:pt x="6096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98846" y="4734559"/>
            <a:ext cx="493458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215" marR="5080" indent="-323850">
              <a:lnSpc>
                <a:spcPct val="100000"/>
              </a:lnSpc>
              <a:spcBef>
                <a:spcPts val="95"/>
              </a:spcBef>
              <a:tabLst>
                <a:tab pos="1342390" algn="l"/>
              </a:tabLst>
            </a:pP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SELECT	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time,  </a:t>
            </a:r>
            <a:r>
              <a:rPr sz="2800" spc="-30" dirty="0">
                <a:solidFill>
                  <a:srgbClr val="F1F1F1"/>
                </a:solidFill>
                <a:latin typeface="Calibri"/>
                <a:cs typeface="Calibri"/>
              </a:rPr>
              <a:t>UDF.hex2Int(offset)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AS</a:t>
            </a:r>
            <a:r>
              <a:rPr sz="2800" spc="7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1F1F1"/>
                </a:solidFill>
                <a:latin typeface="Calibri"/>
                <a:cs typeface="Calibri"/>
              </a:rPr>
              <a:t>IntOffset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040765" algn="l"/>
              </a:tabLst>
            </a:pPr>
            <a:r>
              <a:rPr sz="2800" spc="-25" dirty="0">
                <a:solidFill>
                  <a:srgbClr val="F1F1F1"/>
                </a:solidFill>
                <a:latin typeface="Calibri"/>
                <a:cs typeface="Calibri"/>
              </a:rPr>
              <a:t>INTO	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217930" algn="l"/>
              </a:tabLst>
            </a:pP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FROM	InputStream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24269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F3863"/>
                </a:solidFill>
              </a:rPr>
              <a:t>Functions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916939" y="1775205"/>
            <a:ext cx="6521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sz="3600" spc="-25" dirty="0">
                <a:solidFill>
                  <a:srgbClr val="404040"/>
                </a:solidFill>
                <a:latin typeface="Calibri"/>
                <a:cs typeface="Calibri"/>
              </a:rPr>
              <a:t>Integrate </a:t>
            </a: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Azure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Machine</a:t>
            </a:r>
            <a:r>
              <a:rPr sz="36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Learning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17108" y="3020567"/>
            <a:ext cx="6096000" cy="3538854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222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75"/>
              </a:spcBef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sentiment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AS</a:t>
            </a:r>
            <a:r>
              <a:rPr sz="2800" spc="4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(</a:t>
            </a:r>
            <a:endParaRPr sz="2800">
              <a:latin typeface="Calibri"/>
              <a:cs typeface="Calibri"/>
            </a:endParaRPr>
          </a:p>
          <a:p>
            <a:pPr marL="254000" marR="29146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SELECT </a:t>
            </a:r>
            <a:r>
              <a:rPr sz="2800" spc="-20" dirty="0">
                <a:solidFill>
                  <a:srgbClr val="F1F1F1"/>
                </a:solidFill>
                <a:latin typeface="Calibri"/>
                <a:cs typeface="Calibri"/>
              </a:rPr>
              <a:t>text, </a:t>
            </a:r>
            <a:r>
              <a:rPr sz="2800" spc="-15" dirty="0">
                <a:solidFill>
                  <a:srgbClr val="F1F1F1"/>
                </a:solidFill>
                <a:latin typeface="Calibri"/>
                <a:cs typeface="Calibri"/>
              </a:rPr>
              <a:t>sentiment1(text) 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as </a:t>
            </a:r>
            <a:r>
              <a:rPr sz="2800" spc="-15" dirty="0">
                <a:solidFill>
                  <a:srgbClr val="F1F1F1"/>
                </a:solidFill>
                <a:latin typeface="Calibri"/>
                <a:cs typeface="Calibri"/>
              </a:rPr>
              <a:t>result 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FROM</a:t>
            </a:r>
            <a:r>
              <a:rPr sz="2800" spc="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1F1F1"/>
                </a:solidFill>
                <a:latin typeface="Calibri"/>
                <a:cs typeface="Calibri"/>
              </a:rPr>
              <a:t>datainput</a:t>
            </a:r>
            <a:endParaRPr sz="28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92075" marR="2245360">
              <a:lnSpc>
                <a:spcPct val="100000"/>
              </a:lnSpc>
            </a:pP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SELECT </a:t>
            </a:r>
            <a:r>
              <a:rPr sz="2800" spc="-20" dirty="0">
                <a:solidFill>
                  <a:srgbClr val="F1F1F1"/>
                </a:solidFill>
                <a:latin typeface="Calibri"/>
                <a:cs typeface="Calibri"/>
              </a:rPr>
              <a:t>text, </a:t>
            </a:r>
            <a:r>
              <a:rPr sz="2800" spc="-15" dirty="0">
                <a:solidFill>
                  <a:srgbClr val="F1F1F1"/>
                </a:solidFill>
                <a:latin typeface="Calibri"/>
                <a:cs typeface="Calibri"/>
              </a:rPr>
              <a:t>result.[Score]  </a:t>
            </a:r>
            <a:r>
              <a:rPr sz="2800" spc="-25" dirty="0">
                <a:solidFill>
                  <a:srgbClr val="F1F1F1"/>
                </a:solidFill>
                <a:latin typeface="Calibri"/>
                <a:cs typeface="Calibri"/>
              </a:rPr>
              <a:t>INTO </a:t>
            </a:r>
            <a:r>
              <a:rPr sz="2800" spc="-10" dirty="0">
                <a:solidFill>
                  <a:srgbClr val="F1F1F1"/>
                </a:solidFill>
                <a:latin typeface="Calibri"/>
                <a:cs typeface="Calibri"/>
              </a:rPr>
              <a:t>datamloutput  FROM</a:t>
            </a:r>
            <a:r>
              <a:rPr sz="2800" spc="-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1F1F1"/>
                </a:solidFill>
                <a:latin typeface="Calibri"/>
                <a:cs typeface="Calibri"/>
              </a:rPr>
              <a:t>sentiment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67227"/>
            <a:ext cx="5506212" cy="36454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87426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1F3863"/>
                </a:solidFill>
              </a:rPr>
              <a:t>Azure </a:t>
            </a:r>
            <a:r>
              <a:rPr sz="4800" spc="-15" dirty="0">
                <a:solidFill>
                  <a:srgbClr val="1F3863"/>
                </a:solidFill>
              </a:rPr>
              <a:t>Stream </a:t>
            </a:r>
            <a:r>
              <a:rPr sz="4800" dirty="0">
                <a:solidFill>
                  <a:srgbClr val="1F3863"/>
                </a:solidFill>
              </a:rPr>
              <a:t>Analytics </a:t>
            </a:r>
            <a:r>
              <a:rPr sz="4800" spc="-5" dirty="0">
                <a:solidFill>
                  <a:srgbClr val="1F3863"/>
                </a:solidFill>
              </a:rPr>
              <a:t>on </a:t>
            </a:r>
            <a:r>
              <a:rPr sz="4800" dirty="0">
                <a:solidFill>
                  <a:srgbClr val="1F3863"/>
                </a:solidFill>
              </a:rPr>
              <a:t>IoT</a:t>
            </a:r>
            <a:r>
              <a:rPr sz="4800" spc="15" dirty="0">
                <a:solidFill>
                  <a:srgbClr val="1F3863"/>
                </a:solidFill>
              </a:rPr>
              <a:t> </a:t>
            </a:r>
            <a:r>
              <a:rPr sz="4800" spc="-30" dirty="0">
                <a:solidFill>
                  <a:srgbClr val="1F3863"/>
                </a:solidFill>
              </a:rPr>
              <a:t>Edge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372" y="1484374"/>
            <a:ext cx="10049256" cy="53736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87426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1F3863"/>
                </a:solidFill>
              </a:rPr>
              <a:t>Azure </a:t>
            </a:r>
            <a:r>
              <a:rPr sz="4800" spc="-15" dirty="0">
                <a:solidFill>
                  <a:srgbClr val="1F3863"/>
                </a:solidFill>
              </a:rPr>
              <a:t>Stream </a:t>
            </a:r>
            <a:r>
              <a:rPr sz="4800" dirty="0">
                <a:solidFill>
                  <a:srgbClr val="1F3863"/>
                </a:solidFill>
              </a:rPr>
              <a:t>Analytics </a:t>
            </a:r>
            <a:r>
              <a:rPr sz="4800" spc="-5" dirty="0">
                <a:solidFill>
                  <a:srgbClr val="1F3863"/>
                </a:solidFill>
              </a:rPr>
              <a:t>on </a:t>
            </a:r>
            <a:r>
              <a:rPr sz="4800" dirty="0">
                <a:solidFill>
                  <a:srgbClr val="1F3863"/>
                </a:solidFill>
              </a:rPr>
              <a:t>IoT</a:t>
            </a:r>
            <a:r>
              <a:rPr sz="4800" spc="15" dirty="0">
                <a:solidFill>
                  <a:srgbClr val="1F3863"/>
                </a:solidFill>
              </a:rPr>
              <a:t> </a:t>
            </a:r>
            <a:r>
              <a:rPr sz="4800" spc="-30" dirty="0">
                <a:solidFill>
                  <a:srgbClr val="1F3863"/>
                </a:solidFill>
              </a:rPr>
              <a:t>Edge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916939" y="1740308"/>
            <a:ext cx="10259060" cy="42424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935" algn="l"/>
              </a:tabLst>
            </a:pP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Industrial</a:t>
            </a:r>
            <a:r>
              <a:rPr sz="3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IoT</a:t>
            </a:r>
            <a:endParaRPr sz="3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9135" algn="l"/>
              </a:tabLst>
            </a:pP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Too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much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upload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1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cloud</a:t>
            </a:r>
            <a:endParaRPr sz="2800">
              <a:latin typeface="Calibri"/>
              <a:cs typeface="Calibri"/>
            </a:endParaRPr>
          </a:p>
          <a:p>
            <a:pPr marL="698500" marR="5080" lvl="1" indent="-228600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913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Send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aggregate,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average,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or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only “significant”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events where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values 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changed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04040"/>
              </a:buClr>
              <a:buFont typeface="Arial"/>
              <a:buChar char="•"/>
            </a:pPr>
            <a:endParaRPr sz="32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Examples:</a:t>
            </a:r>
            <a:endParaRPr sz="3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Jet Engines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–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single flight can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produce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1TB of</a:t>
            </a:r>
            <a:r>
              <a:rPr sz="2800" spc="1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698500" marR="233045" lvl="1" indent="-228600">
              <a:lnSpc>
                <a:spcPts val="3020"/>
              </a:lnSpc>
              <a:spcBef>
                <a:spcPts val="550"/>
              </a:spcBef>
              <a:buFont typeface="Arial"/>
              <a:buChar char="•"/>
              <a:tabLst>
                <a:tab pos="69913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Manufacturing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–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sensors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can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produce 1MB/s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10MB/s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event 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51962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F3863"/>
                </a:solidFill>
              </a:rPr>
              <a:t>Lambda</a:t>
            </a:r>
            <a:r>
              <a:rPr sz="4800" spc="-40" dirty="0">
                <a:solidFill>
                  <a:srgbClr val="1F3863"/>
                </a:solidFill>
              </a:rPr>
              <a:t> </a:t>
            </a:r>
            <a:r>
              <a:rPr sz="4800" spc="-20" dirty="0">
                <a:solidFill>
                  <a:srgbClr val="1F3863"/>
                </a:solidFill>
              </a:rPr>
              <a:t>Architecture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916939" y="1775205"/>
            <a:ext cx="6226810" cy="378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sz="3600" spc="-25" dirty="0">
                <a:solidFill>
                  <a:srgbClr val="404040"/>
                </a:solidFill>
                <a:latin typeface="Calibri"/>
                <a:cs typeface="Calibri"/>
              </a:rPr>
              <a:t>Data </a:t>
            </a:r>
            <a:r>
              <a:rPr sz="3600" spc="-15" dirty="0">
                <a:solidFill>
                  <a:srgbClr val="404040"/>
                </a:solidFill>
                <a:latin typeface="Calibri"/>
                <a:cs typeface="Calibri"/>
              </a:rPr>
              <a:t>aggregation </a:t>
            </a: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design</a:t>
            </a:r>
            <a:r>
              <a:rPr sz="3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404040"/>
                </a:solidFill>
                <a:latin typeface="Calibri"/>
                <a:cs typeface="Calibri"/>
              </a:rPr>
              <a:t>patter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04040"/>
              </a:buClr>
              <a:buFont typeface="Arial"/>
              <a:buChar char="•"/>
            </a:pPr>
            <a:endParaRPr sz="44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Real-Time Processing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/</a:t>
            </a:r>
            <a:r>
              <a:rPr sz="36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Analytics</a:t>
            </a:r>
            <a:endParaRPr sz="3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699135" algn="l"/>
              </a:tabLst>
            </a:pP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Fast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/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Hot</a:t>
            </a:r>
            <a:r>
              <a:rPr sz="28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path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Arial"/>
              <a:buChar char="•"/>
            </a:pPr>
            <a:endParaRPr sz="33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3600" spc="-20" dirty="0">
                <a:solidFill>
                  <a:srgbClr val="404040"/>
                </a:solidFill>
                <a:latin typeface="Calibri"/>
                <a:cs typeface="Calibri"/>
              </a:rPr>
              <a:t>Batch</a:t>
            </a: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Processing</a:t>
            </a:r>
            <a:endParaRPr sz="3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Slow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/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Cold</a:t>
            </a:r>
            <a:r>
              <a:rPr sz="28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Path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844" y="1895983"/>
            <a:ext cx="22548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>
                <a:solidFill>
                  <a:srgbClr val="1F3863"/>
                </a:solidFill>
              </a:rPr>
              <a:t>Demo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910844" y="3127429"/>
            <a:ext cx="7040880" cy="2289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81860">
              <a:lnSpc>
                <a:spcPct val="115999"/>
              </a:lnSpc>
              <a:spcBef>
                <a:spcPts val="100"/>
              </a:spcBef>
            </a:pPr>
            <a:r>
              <a:rPr sz="3200" spc="-5" dirty="0">
                <a:solidFill>
                  <a:srgbClr val="888888"/>
                </a:solidFill>
                <a:latin typeface="Calibri"/>
                <a:cs typeface="Calibri"/>
              </a:rPr>
              <a:t>Setup </a:t>
            </a:r>
            <a:r>
              <a:rPr sz="3200" spc="-15" dirty="0">
                <a:solidFill>
                  <a:srgbClr val="888888"/>
                </a:solidFill>
                <a:latin typeface="Calibri"/>
                <a:cs typeface="Calibri"/>
              </a:rPr>
              <a:t>Azure </a:t>
            </a:r>
            <a:r>
              <a:rPr sz="3200" spc="-10" dirty="0">
                <a:solidFill>
                  <a:srgbClr val="888888"/>
                </a:solidFill>
                <a:latin typeface="Calibri"/>
                <a:cs typeface="Calibri"/>
              </a:rPr>
              <a:t>Stream </a:t>
            </a:r>
            <a:r>
              <a:rPr sz="3200" dirty="0">
                <a:solidFill>
                  <a:srgbClr val="888888"/>
                </a:solidFill>
                <a:latin typeface="Calibri"/>
                <a:cs typeface="Calibri"/>
              </a:rPr>
              <a:t>Analytics  </a:t>
            </a:r>
            <a:r>
              <a:rPr sz="3200" spc="-5" dirty="0">
                <a:solidFill>
                  <a:srgbClr val="888888"/>
                </a:solidFill>
                <a:latin typeface="Calibri"/>
                <a:cs typeface="Calibri"/>
              </a:rPr>
              <a:t>Input </a:t>
            </a:r>
            <a:r>
              <a:rPr sz="3200" spc="-15" dirty="0">
                <a:solidFill>
                  <a:srgbClr val="888888"/>
                </a:solidFill>
                <a:latin typeface="Calibri"/>
                <a:cs typeface="Calibri"/>
              </a:rPr>
              <a:t>from </a:t>
            </a:r>
            <a:r>
              <a:rPr sz="3200" spc="-20" dirty="0">
                <a:solidFill>
                  <a:srgbClr val="888888"/>
                </a:solidFill>
                <a:latin typeface="Calibri"/>
                <a:cs typeface="Calibri"/>
              </a:rPr>
              <a:t>Azure </a:t>
            </a:r>
            <a:r>
              <a:rPr sz="3200" dirty="0">
                <a:solidFill>
                  <a:srgbClr val="888888"/>
                </a:solidFill>
                <a:latin typeface="Calibri"/>
                <a:cs typeface="Calibri"/>
              </a:rPr>
              <a:t>IoT</a:t>
            </a:r>
            <a:r>
              <a:rPr sz="3200" spc="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888888"/>
                </a:solidFill>
                <a:latin typeface="Calibri"/>
                <a:cs typeface="Calibri"/>
              </a:rPr>
              <a:t>Hub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ts val="4460"/>
              </a:lnSpc>
              <a:spcBef>
                <a:spcPts val="245"/>
              </a:spcBef>
            </a:pPr>
            <a:r>
              <a:rPr sz="3200" spc="-5" dirty="0">
                <a:solidFill>
                  <a:srgbClr val="888888"/>
                </a:solidFill>
                <a:latin typeface="Calibri"/>
                <a:cs typeface="Calibri"/>
              </a:rPr>
              <a:t>Output </a:t>
            </a:r>
            <a:r>
              <a:rPr sz="3200" spc="-25" dirty="0">
                <a:solidFill>
                  <a:srgbClr val="888888"/>
                </a:solidFill>
                <a:latin typeface="Calibri"/>
                <a:cs typeface="Calibri"/>
              </a:rPr>
              <a:t>to </a:t>
            </a:r>
            <a:r>
              <a:rPr sz="3200" spc="-5" dirty="0">
                <a:solidFill>
                  <a:srgbClr val="888888"/>
                </a:solidFill>
                <a:latin typeface="Calibri"/>
                <a:cs typeface="Calibri"/>
              </a:rPr>
              <a:t>Cosmos DB </a:t>
            </a:r>
            <a:r>
              <a:rPr sz="3200" dirty="0">
                <a:solidFill>
                  <a:srgbClr val="888888"/>
                </a:solidFill>
                <a:latin typeface="Calibri"/>
                <a:cs typeface="Calibri"/>
              </a:rPr>
              <a:t>and </a:t>
            </a:r>
            <a:r>
              <a:rPr sz="3200" spc="-15" dirty="0">
                <a:solidFill>
                  <a:srgbClr val="888888"/>
                </a:solidFill>
                <a:latin typeface="Calibri"/>
                <a:cs typeface="Calibri"/>
              </a:rPr>
              <a:t>Azure </a:t>
            </a:r>
            <a:r>
              <a:rPr sz="3200" spc="-5" dirty="0">
                <a:solidFill>
                  <a:srgbClr val="888888"/>
                </a:solidFill>
                <a:latin typeface="Calibri"/>
                <a:cs typeface="Calibri"/>
              </a:rPr>
              <a:t>Functions  Setup Lambda</a:t>
            </a:r>
            <a:r>
              <a:rPr sz="3200" spc="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888888"/>
                </a:solidFill>
                <a:latin typeface="Calibri"/>
                <a:cs typeface="Calibri"/>
              </a:rPr>
              <a:t>Architecture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51962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F3863"/>
                </a:solidFill>
              </a:rPr>
              <a:t>Lambda</a:t>
            </a:r>
            <a:r>
              <a:rPr sz="4800" spc="-40" dirty="0">
                <a:solidFill>
                  <a:srgbClr val="1F3863"/>
                </a:solidFill>
              </a:rPr>
              <a:t> </a:t>
            </a:r>
            <a:r>
              <a:rPr sz="4800" spc="-20" dirty="0">
                <a:solidFill>
                  <a:srgbClr val="1F3863"/>
                </a:solidFill>
              </a:rPr>
              <a:t>Architecture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212547" y="1648713"/>
            <a:ext cx="19348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IoT</a:t>
            </a:r>
            <a:r>
              <a:rPr sz="3200" b="1" spc="-60" dirty="0">
                <a:solidFill>
                  <a:srgbClr val="396CC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396CCD"/>
                </a:solidFill>
                <a:latin typeface="Calibri"/>
                <a:cs typeface="Calibri"/>
              </a:rPr>
              <a:t>Devices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2526" y="2678430"/>
            <a:ext cx="114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B</a:t>
            </a:r>
            <a:r>
              <a:rPr sz="3200" b="1" spc="-35" dirty="0">
                <a:solidFill>
                  <a:srgbClr val="396CCD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o</a:t>
            </a:r>
            <a:r>
              <a:rPr sz="3200" b="1" spc="-80" dirty="0">
                <a:solidFill>
                  <a:srgbClr val="396CCD"/>
                </a:solidFill>
                <a:latin typeface="Calibri"/>
                <a:cs typeface="Calibri"/>
              </a:rPr>
              <a:t>k</a:t>
            </a:r>
            <a:r>
              <a:rPr sz="3200" b="1" spc="-5" dirty="0">
                <a:solidFill>
                  <a:srgbClr val="396CCD"/>
                </a:solidFill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9514" y="1649730"/>
            <a:ext cx="171640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55" dirty="0">
                <a:solidFill>
                  <a:srgbClr val="396CCD"/>
                </a:solidFill>
                <a:latin typeface="Calibri"/>
                <a:cs typeface="Calibri"/>
              </a:rPr>
              <a:t>R</a:t>
            </a:r>
            <a:r>
              <a:rPr sz="3200" b="1" spc="-5" dirty="0">
                <a:solidFill>
                  <a:srgbClr val="396CCD"/>
                </a:solidFill>
                <a:latin typeface="Calibri"/>
                <a:cs typeface="Calibri"/>
              </a:rPr>
              <a:t>ea</a:t>
            </a: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l-</a:t>
            </a:r>
            <a:r>
              <a:rPr sz="3200" b="1" spc="-5" dirty="0">
                <a:solidFill>
                  <a:srgbClr val="396CCD"/>
                </a:solidFill>
                <a:latin typeface="Calibri"/>
                <a:cs typeface="Calibri"/>
              </a:rPr>
              <a:t>Time  </a:t>
            </a: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(Hot)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18729" y="3691890"/>
            <a:ext cx="3753485" cy="2031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999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S</a:t>
            </a:r>
            <a:r>
              <a:rPr sz="3200" b="1" spc="-35" dirty="0">
                <a:solidFill>
                  <a:srgbClr val="396CCD"/>
                </a:solidFill>
                <a:latin typeface="Calibri"/>
                <a:cs typeface="Calibri"/>
              </a:rPr>
              <a:t>t</a:t>
            </a: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o</a:t>
            </a:r>
            <a:r>
              <a:rPr sz="3200" b="1" spc="-65" dirty="0">
                <a:solidFill>
                  <a:srgbClr val="396CCD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a</a:t>
            </a:r>
            <a:r>
              <a:rPr sz="3200" b="1" spc="-30" dirty="0">
                <a:solidFill>
                  <a:srgbClr val="396CCD"/>
                </a:solidFill>
                <a:latin typeface="Calibri"/>
                <a:cs typeface="Calibri"/>
              </a:rPr>
              <a:t>g</a:t>
            </a: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50">
              <a:latin typeface="Calibri"/>
              <a:cs typeface="Calibri"/>
            </a:endParaRPr>
          </a:p>
          <a:p>
            <a:pPr marL="12700" marR="2724785">
              <a:lnSpc>
                <a:spcPct val="100000"/>
              </a:lnSpc>
              <a:spcBef>
                <a:spcPts val="5"/>
              </a:spcBef>
            </a:pPr>
            <a:r>
              <a:rPr sz="3200" b="1" spc="-15" dirty="0">
                <a:solidFill>
                  <a:srgbClr val="396CCD"/>
                </a:solidFill>
                <a:latin typeface="Calibri"/>
                <a:cs typeface="Calibri"/>
              </a:rPr>
              <a:t>Batch  </a:t>
            </a: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(Cold)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66272" y="1405889"/>
            <a:ext cx="11226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Ac</a:t>
            </a:r>
            <a:r>
              <a:rPr sz="3200" b="1" spc="5" dirty="0">
                <a:solidFill>
                  <a:srgbClr val="396CCD"/>
                </a:solidFill>
                <a:latin typeface="Calibri"/>
                <a:cs typeface="Calibri"/>
              </a:rPr>
              <a:t>t</a:t>
            </a: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922" y="2507802"/>
            <a:ext cx="1728819" cy="91732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922" y="3727003"/>
            <a:ext cx="1728819" cy="91732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922" y="4946203"/>
            <a:ext cx="1728819" cy="91732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4000" y="4436441"/>
            <a:ext cx="858993" cy="108805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7416" y="2171777"/>
            <a:ext cx="1127759" cy="104988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209544" y="3334511"/>
            <a:ext cx="3815079" cy="1365885"/>
            <a:chOff x="3209544" y="3334511"/>
            <a:chExt cx="3815079" cy="13658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8611" y="3334511"/>
              <a:ext cx="1365504" cy="13655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9544" y="3371087"/>
              <a:ext cx="1123187" cy="11231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673344" y="2400681"/>
            <a:ext cx="1666239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396CCD"/>
                </a:solidFill>
                <a:latin typeface="Calibri"/>
                <a:cs typeface="Calibri"/>
              </a:rPr>
              <a:t>Stream  </a:t>
            </a:r>
            <a:r>
              <a:rPr sz="3200" b="1" spc="-5" dirty="0">
                <a:solidFill>
                  <a:srgbClr val="396CCD"/>
                </a:solidFill>
                <a:latin typeface="Calibri"/>
                <a:cs typeface="Calibri"/>
              </a:rPr>
              <a:t>P</a:t>
            </a:r>
            <a:r>
              <a:rPr sz="3200" b="1" spc="-40" dirty="0">
                <a:solidFill>
                  <a:srgbClr val="396CCD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oce</a:t>
            </a:r>
            <a:r>
              <a:rPr sz="3200" b="1" spc="5" dirty="0">
                <a:solidFill>
                  <a:srgbClr val="396CCD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396CCD"/>
                </a:solidFill>
                <a:latin typeface="Calibri"/>
                <a:cs typeface="Calibri"/>
              </a:rPr>
              <a:t>o</a:t>
            </a: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40458" y="2646171"/>
            <a:ext cx="8157845" cy="1374140"/>
          </a:xfrm>
          <a:custGeom>
            <a:avLst/>
            <a:gdLst/>
            <a:ahLst/>
            <a:cxnLst/>
            <a:rect l="l" t="t" r="r" b="b"/>
            <a:pathLst>
              <a:path w="8157845" h="1374139">
                <a:moveTo>
                  <a:pt x="1069721" y="1088390"/>
                </a:moveTo>
                <a:lnTo>
                  <a:pt x="879221" y="993140"/>
                </a:lnTo>
                <a:lnTo>
                  <a:pt x="498221" y="802640"/>
                </a:lnTo>
                <a:lnTo>
                  <a:pt x="498221" y="993140"/>
                </a:lnTo>
                <a:lnTo>
                  <a:pt x="0" y="993140"/>
                </a:lnTo>
                <a:lnTo>
                  <a:pt x="0" y="1183640"/>
                </a:lnTo>
                <a:lnTo>
                  <a:pt x="498221" y="1183640"/>
                </a:lnTo>
                <a:lnTo>
                  <a:pt x="498221" y="1374140"/>
                </a:lnTo>
                <a:lnTo>
                  <a:pt x="879221" y="1183640"/>
                </a:lnTo>
                <a:lnTo>
                  <a:pt x="1069721" y="1088390"/>
                </a:lnTo>
                <a:close/>
              </a:path>
              <a:path w="8157845" h="1374139">
                <a:moveTo>
                  <a:pt x="3454781" y="1088390"/>
                </a:moveTo>
                <a:lnTo>
                  <a:pt x="3264281" y="993140"/>
                </a:lnTo>
                <a:lnTo>
                  <a:pt x="2883281" y="802640"/>
                </a:lnTo>
                <a:lnTo>
                  <a:pt x="2883281" y="993140"/>
                </a:lnTo>
                <a:lnTo>
                  <a:pt x="2385060" y="993140"/>
                </a:lnTo>
                <a:lnTo>
                  <a:pt x="2385060" y="1183640"/>
                </a:lnTo>
                <a:lnTo>
                  <a:pt x="2883281" y="1183640"/>
                </a:lnTo>
                <a:lnTo>
                  <a:pt x="2883281" y="1374140"/>
                </a:lnTo>
                <a:lnTo>
                  <a:pt x="3264281" y="1183640"/>
                </a:lnTo>
                <a:lnTo>
                  <a:pt x="3454781" y="1088390"/>
                </a:lnTo>
                <a:close/>
              </a:path>
              <a:path w="8157845" h="1374139">
                <a:moveTo>
                  <a:pt x="8157464" y="73406"/>
                </a:moveTo>
                <a:lnTo>
                  <a:pt x="7522718" y="0"/>
                </a:lnTo>
                <a:lnTo>
                  <a:pt x="7587793" y="179070"/>
                </a:lnTo>
                <a:lnTo>
                  <a:pt x="5331968" y="998601"/>
                </a:lnTo>
                <a:lnTo>
                  <a:pt x="5396992" y="1177671"/>
                </a:lnTo>
                <a:lnTo>
                  <a:pt x="7652829" y="358013"/>
                </a:lnTo>
                <a:lnTo>
                  <a:pt x="7717917" y="537083"/>
                </a:lnTo>
                <a:lnTo>
                  <a:pt x="8088109" y="146558"/>
                </a:lnTo>
                <a:lnTo>
                  <a:pt x="8157464" y="7340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79283" y="4092194"/>
            <a:ext cx="3008630" cy="843280"/>
          </a:xfrm>
          <a:custGeom>
            <a:avLst/>
            <a:gdLst/>
            <a:ahLst/>
            <a:cxnLst/>
            <a:rect l="l" t="t" r="r" b="b"/>
            <a:pathLst>
              <a:path w="3008629" h="843279">
                <a:moveTo>
                  <a:pt x="2429204" y="656299"/>
                </a:moveTo>
                <a:lnTo>
                  <a:pt x="2393061" y="843279"/>
                </a:lnTo>
                <a:lnTo>
                  <a:pt x="2996577" y="674369"/>
                </a:lnTo>
                <a:lnTo>
                  <a:pt x="2522728" y="674369"/>
                </a:lnTo>
                <a:lnTo>
                  <a:pt x="2429204" y="656299"/>
                </a:lnTo>
                <a:close/>
              </a:path>
              <a:path w="3008629" h="843279">
                <a:moveTo>
                  <a:pt x="2465365" y="469227"/>
                </a:moveTo>
                <a:lnTo>
                  <a:pt x="2429204" y="656299"/>
                </a:lnTo>
                <a:lnTo>
                  <a:pt x="2522728" y="674369"/>
                </a:lnTo>
                <a:lnTo>
                  <a:pt x="2558923" y="487298"/>
                </a:lnTo>
                <a:lnTo>
                  <a:pt x="2465365" y="469227"/>
                </a:lnTo>
                <a:close/>
              </a:path>
              <a:path w="3008629" h="843279">
                <a:moveTo>
                  <a:pt x="2501519" y="282193"/>
                </a:moveTo>
                <a:lnTo>
                  <a:pt x="2465365" y="469227"/>
                </a:lnTo>
                <a:lnTo>
                  <a:pt x="2558923" y="487298"/>
                </a:lnTo>
                <a:lnTo>
                  <a:pt x="2522728" y="674369"/>
                </a:lnTo>
                <a:lnTo>
                  <a:pt x="2996577" y="674369"/>
                </a:lnTo>
                <a:lnTo>
                  <a:pt x="3008376" y="671067"/>
                </a:lnTo>
                <a:lnTo>
                  <a:pt x="2501519" y="282193"/>
                </a:lnTo>
                <a:close/>
              </a:path>
              <a:path w="3008629" h="843279">
                <a:moveTo>
                  <a:pt x="36068" y="0"/>
                </a:moveTo>
                <a:lnTo>
                  <a:pt x="0" y="186943"/>
                </a:lnTo>
                <a:lnTo>
                  <a:pt x="2429204" y="656299"/>
                </a:lnTo>
                <a:lnTo>
                  <a:pt x="2465365" y="469227"/>
                </a:lnTo>
                <a:lnTo>
                  <a:pt x="3606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51962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F3863"/>
                </a:solidFill>
              </a:rPr>
              <a:t>Lambda</a:t>
            </a:r>
            <a:r>
              <a:rPr sz="4800" spc="-40" dirty="0">
                <a:solidFill>
                  <a:srgbClr val="1F3863"/>
                </a:solidFill>
              </a:rPr>
              <a:t> </a:t>
            </a:r>
            <a:r>
              <a:rPr sz="4800" spc="-20" dirty="0">
                <a:solidFill>
                  <a:srgbClr val="1F3863"/>
                </a:solidFill>
              </a:rPr>
              <a:t>Architecture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582269" y="2167889"/>
            <a:ext cx="171894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396CCD"/>
                </a:solidFill>
                <a:latin typeface="Calibri"/>
                <a:cs typeface="Calibri"/>
              </a:rPr>
              <a:t>Broker  </a:t>
            </a:r>
            <a:r>
              <a:rPr sz="3200" b="1" dirty="0">
                <a:latin typeface="Calibri"/>
                <a:cs typeface="Calibri"/>
              </a:rPr>
              <a:t>IoT Hub  </a:t>
            </a:r>
            <a:r>
              <a:rPr sz="3200" spc="-25" dirty="0">
                <a:latin typeface="Calibri"/>
                <a:cs typeface="Calibri"/>
              </a:rPr>
              <a:t>Event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Hub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86554" y="2167889"/>
            <a:ext cx="296608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396CCD"/>
                </a:solidFill>
                <a:latin typeface="Calibri"/>
                <a:cs typeface="Calibri"/>
              </a:rPr>
              <a:t>Stream</a:t>
            </a:r>
            <a:r>
              <a:rPr sz="3200" b="1" spc="-70" dirty="0">
                <a:solidFill>
                  <a:srgbClr val="396CC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396CCD"/>
                </a:solidFill>
                <a:latin typeface="Calibri"/>
                <a:cs typeface="Calibri"/>
              </a:rPr>
              <a:t>Processor  </a:t>
            </a:r>
            <a:r>
              <a:rPr sz="3200" b="1" spc="-10" dirty="0">
                <a:latin typeface="Calibri"/>
                <a:cs typeface="Calibri"/>
              </a:rPr>
              <a:t>Stream </a:t>
            </a:r>
            <a:r>
              <a:rPr sz="3200" b="1" dirty="0">
                <a:latin typeface="Calibri"/>
                <a:cs typeface="Calibri"/>
              </a:rPr>
              <a:t>Analytics  </a:t>
            </a:r>
            <a:r>
              <a:rPr sz="3200" spc="-10" dirty="0">
                <a:latin typeface="Calibri"/>
                <a:cs typeface="Calibri"/>
              </a:rPr>
              <a:t>HDInsight </a:t>
            </a:r>
            <a:r>
              <a:rPr sz="3200" spc="-5" dirty="0">
                <a:latin typeface="Calibri"/>
                <a:cs typeface="Calibri"/>
              </a:rPr>
              <a:t>Spark  Streaming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21622" y="3545204"/>
            <a:ext cx="2662555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80365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396CCD"/>
                </a:solidFill>
                <a:latin typeface="Calibri"/>
                <a:cs typeface="Calibri"/>
              </a:rPr>
              <a:t>Storage  </a:t>
            </a:r>
            <a:r>
              <a:rPr sz="3200" b="1" spc="-5" dirty="0">
                <a:latin typeface="Calibri"/>
                <a:cs typeface="Calibri"/>
              </a:rPr>
              <a:t>Cosmos DB  </a:t>
            </a:r>
            <a:r>
              <a:rPr sz="3200" spc="-5" dirty="0">
                <a:latin typeface="Calibri"/>
                <a:cs typeface="Calibri"/>
              </a:rPr>
              <a:t>SQL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Database  </a:t>
            </a:r>
            <a:r>
              <a:rPr sz="3200" dirty="0">
                <a:latin typeface="Calibri"/>
                <a:cs typeface="Calibri"/>
              </a:rPr>
              <a:t>Service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Bus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latin typeface="Calibri"/>
                <a:cs typeface="Calibri"/>
              </a:rPr>
              <a:t>Azure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Lake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21622" y="1765554"/>
            <a:ext cx="272161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396CCD"/>
                </a:solidFill>
                <a:latin typeface="Calibri"/>
                <a:cs typeface="Calibri"/>
              </a:rPr>
              <a:t>Action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spc="-10" dirty="0">
                <a:latin typeface="Calibri"/>
                <a:cs typeface="Calibri"/>
              </a:rPr>
              <a:t>Azure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06218" y="2386075"/>
            <a:ext cx="6228080" cy="1662430"/>
          </a:xfrm>
          <a:custGeom>
            <a:avLst/>
            <a:gdLst/>
            <a:ahLst/>
            <a:cxnLst/>
            <a:rect l="l" t="t" r="r" b="b"/>
            <a:pathLst>
              <a:path w="6228080" h="1662429">
                <a:moveTo>
                  <a:pt x="1324991" y="623062"/>
                </a:moveTo>
                <a:lnTo>
                  <a:pt x="1134491" y="527812"/>
                </a:lnTo>
                <a:lnTo>
                  <a:pt x="753491" y="337312"/>
                </a:lnTo>
                <a:lnTo>
                  <a:pt x="753491" y="527812"/>
                </a:lnTo>
                <a:lnTo>
                  <a:pt x="0" y="527812"/>
                </a:lnTo>
                <a:lnTo>
                  <a:pt x="0" y="718312"/>
                </a:lnTo>
                <a:lnTo>
                  <a:pt x="753491" y="718312"/>
                </a:lnTo>
                <a:lnTo>
                  <a:pt x="753491" y="908812"/>
                </a:lnTo>
                <a:lnTo>
                  <a:pt x="1134491" y="718312"/>
                </a:lnTo>
                <a:lnTo>
                  <a:pt x="1324991" y="623062"/>
                </a:lnTo>
                <a:close/>
              </a:path>
              <a:path w="6228080" h="1662429">
                <a:moveTo>
                  <a:pt x="6228080" y="1616583"/>
                </a:moveTo>
                <a:lnTo>
                  <a:pt x="6146419" y="1522476"/>
                </a:lnTo>
                <a:lnTo>
                  <a:pt x="5809361" y="1133983"/>
                </a:lnTo>
                <a:lnTo>
                  <a:pt x="5736488" y="1310030"/>
                </a:lnTo>
                <a:lnTo>
                  <a:pt x="4840097" y="938911"/>
                </a:lnTo>
                <a:lnTo>
                  <a:pt x="4767199" y="1114933"/>
                </a:lnTo>
                <a:lnTo>
                  <a:pt x="5663628" y="1486077"/>
                </a:lnTo>
                <a:lnTo>
                  <a:pt x="5590794" y="1662049"/>
                </a:lnTo>
                <a:lnTo>
                  <a:pt x="6228080" y="1616583"/>
                </a:lnTo>
                <a:close/>
              </a:path>
              <a:path w="6228080" h="1662429">
                <a:moveTo>
                  <a:pt x="6228080" y="53086"/>
                </a:moveTo>
                <a:lnTo>
                  <a:pt x="5591302" y="0"/>
                </a:lnTo>
                <a:lnTo>
                  <a:pt x="5662117" y="176987"/>
                </a:lnTo>
                <a:lnTo>
                  <a:pt x="4768215" y="534543"/>
                </a:lnTo>
                <a:lnTo>
                  <a:pt x="4839081" y="711327"/>
                </a:lnTo>
                <a:lnTo>
                  <a:pt x="5732869" y="353771"/>
                </a:lnTo>
                <a:lnTo>
                  <a:pt x="5803646" y="530606"/>
                </a:lnTo>
                <a:lnTo>
                  <a:pt x="6149391" y="141605"/>
                </a:lnTo>
                <a:lnTo>
                  <a:pt x="6228080" y="5308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57194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1F3863"/>
                </a:solidFill>
              </a:rPr>
              <a:t>Azure </a:t>
            </a:r>
            <a:r>
              <a:rPr sz="4800" spc="-15" dirty="0">
                <a:solidFill>
                  <a:srgbClr val="1F3863"/>
                </a:solidFill>
              </a:rPr>
              <a:t>Stream</a:t>
            </a:r>
            <a:r>
              <a:rPr sz="4800" spc="-20" dirty="0">
                <a:solidFill>
                  <a:srgbClr val="1F3863"/>
                </a:solidFill>
              </a:rPr>
              <a:t> </a:t>
            </a:r>
            <a:r>
              <a:rPr sz="4800" dirty="0">
                <a:solidFill>
                  <a:srgbClr val="1F3863"/>
                </a:solidFill>
              </a:rPr>
              <a:t>Analytics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916939" y="1703578"/>
            <a:ext cx="6523355" cy="436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sz="3300" spc="-10" dirty="0">
                <a:solidFill>
                  <a:srgbClr val="404040"/>
                </a:solidFill>
                <a:latin typeface="Calibri"/>
                <a:cs typeface="Calibri"/>
              </a:rPr>
              <a:t>Real-time </a:t>
            </a:r>
            <a:r>
              <a:rPr sz="3300" spc="-15" dirty="0">
                <a:solidFill>
                  <a:srgbClr val="404040"/>
                </a:solidFill>
                <a:latin typeface="Calibri"/>
                <a:cs typeface="Calibri"/>
              </a:rPr>
              <a:t>stream</a:t>
            </a:r>
            <a:r>
              <a:rPr sz="33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300" spc="-10" dirty="0">
                <a:solidFill>
                  <a:srgbClr val="404040"/>
                </a:solidFill>
                <a:latin typeface="Calibri"/>
                <a:cs typeface="Calibri"/>
              </a:rPr>
              <a:t>processing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04040"/>
              </a:buClr>
              <a:buFont typeface="Arial"/>
              <a:buChar char="•"/>
            </a:pPr>
            <a:endParaRPr sz="29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3300" spc="-15" dirty="0">
                <a:solidFill>
                  <a:srgbClr val="404040"/>
                </a:solidFill>
                <a:latin typeface="Calibri"/>
                <a:cs typeface="Calibri"/>
              </a:rPr>
              <a:t>Stream </a:t>
            </a:r>
            <a:r>
              <a:rPr sz="3300" spc="-5" dirty="0">
                <a:solidFill>
                  <a:srgbClr val="404040"/>
                </a:solidFill>
                <a:latin typeface="Calibri"/>
                <a:cs typeface="Calibri"/>
              </a:rPr>
              <a:t>millions of </a:t>
            </a:r>
            <a:r>
              <a:rPr sz="3300" spc="-15" dirty="0">
                <a:solidFill>
                  <a:srgbClr val="404040"/>
                </a:solidFill>
                <a:latin typeface="Calibri"/>
                <a:cs typeface="Calibri"/>
              </a:rPr>
              <a:t>events </a:t>
            </a:r>
            <a:r>
              <a:rPr sz="3300" spc="-5" dirty="0">
                <a:solidFill>
                  <a:srgbClr val="404040"/>
                </a:solidFill>
                <a:latin typeface="Calibri"/>
                <a:cs typeface="Calibri"/>
              </a:rPr>
              <a:t>per</a:t>
            </a:r>
            <a:r>
              <a:rPr sz="33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300" spc="-10" dirty="0">
                <a:solidFill>
                  <a:srgbClr val="404040"/>
                </a:solidFill>
                <a:latin typeface="Calibri"/>
                <a:cs typeface="Calibri"/>
              </a:rPr>
              <a:t>second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04040"/>
              </a:buClr>
              <a:buFont typeface="Arial"/>
              <a:buChar char="•"/>
            </a:pPr>
            <a:endParaRPr sz="29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3300" spc="-5" dirty="0">
                <a:solidFill>
                  <a:srgbClr val="404040"/>
                </a:solidFill>
                <a:latin typeface="Calibri"/>
                <a:cs typeface="Calibri"/>
              </a:rPr>
              <a:t>Multiple Input </a:t>
            </a:r>
            <a:r>
              <a:rPr sz="330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3300" spc="-10" dirty="0">
                <a:solidFill>
                  <a:srgbClr val="404040"/>
                </a:solidFill>
                <a:latin typeface="Calibri"/>
                <a:cs typeface="Calibri"/>
              </a:rPr>
              <a:t>Output</a:t>
            </a:r>
            <a:r>
              <a:rPr sz="33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300" spc="-10" dirty="0">
                <a:solidFill>
                  <a:srgbClr val="404040"/>
                </a:solidFill>
                <a:latin typeface="Calibri"/>
                <a:cs typeface="Calibri"/>
              </a:rPr>
              <a:t>Streams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04040"/>
              </a:buClr>
              <a:buFont typeface="Arial"/>
              <a:buChar char="•"/>
            </a:pPr>
            <a:endParaRPr sz="29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3300" spc="-15" dirty="0">
                <a:solidFill>
                  <a:srgbClr val="404040"/>
                </a:solidFill>
                <a:latin typeface="Calibri"/>
                <a:cs typeface="Calibri"/>
              </a:rPr>
              <a:t>Familiar </a:t>
            </a:r>
            <a:r>
              <a:rPr sz="3300" spc="-20" dirty="0">
                <a:solidFill>
                  <a:srgbClr val="404040"/>
                </a:solidFill>
                <a:latin typeface="Calibri"/>
                <a:cs typeface="Calibri"/>
              </a:rPr>
              <a:t>SQL-like</a:t>
            </a:r>
            <a:r>
              <a:rPr sz="33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300" spc="-5" dirty="0">
                <a:solidFill>
                  <a:srgbClr val="404040"/>
                </a:solidFill>
                <a:latin typeface="Calibri"/>
                <a:cs typeface="Calibri"/>
              </a:rPr>
              <a:t>language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04040"/>
              </a:buClr>
              <a:buFont typeface="Arial"/>
              <a:buChar char="•"/>
            </a:pPr>
            <a:endParaRPr sz="29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3300" spc="-5" dirty="0">
                <a:solidFill>
                  <a:srgbClr val="404040"/>
                </a:solidFill>
                <a:latin typeface="Calibri"/>
                <a:cs typeface="Calibri"/>
              </a:rPr>
              <a:t>Serverless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9456" y="2650286"/>
            <a:ext cx="3514344" cy="35888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6762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1F3863"/>
                </a:solidFill>
              </a:rPr>
              <a:t>Stream </a:t>
            </a:r>
            <a:r>
              <a:rPr sz="4800" dirty="0">
                <a:solidFill>
                  <a:srgbClr val="1F3863"/>
                </a:solidFill>
              </a:rPr>
              <a:t>Analytics </a:t>
            </a:r>
            <a:r>
              <a:rPr sz="4800" spc="-30" dirty="0">
                <a:solidFill>
                  <a:srgbClr val="1F3863"/>
                </a:solidFill>
              </a:rPr>
              <a:t>Data</a:t>
            </a:r>
            <a:r>
              <a:rPr sz="4800" spc="-35" dirty="0">
                <a:solidFill>
                  <a:srgbClr val="1F3863"/>
                </a:solidFill>
              </a:rPr>
              <a:t> </a:t>
            </a:r>
            <a:r>
              <a:rPr sz="4800" spc="-5" dirty="0">
                <a:solidFill>
                  <a:srgbClr val="1F3863"/>
                </a:solidFill>
              </a:rPr>
              <a:t>Flow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2916173" y="2688335"/>
            <a:ext cx="4525645" cy="3045460"/>
            <a:chOff x="2916173" y="2688335"/>
            <a:chExt cx="4525645" cy="3045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6739" y="2688335"/>
              <a:ext cx="3044952" cy="30449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16173" y="4049267"/>
              <a:ext cx="1228090" cy="571500"/>
            </a:xfrm>
            <a:custGeom>
              <a:avLst/>
              <a:gdLst/>
              <a:ahLst/>
              <a:cxnLst/>
              <a:rect l="l" t="t" r="r" b="b"/>
              <a:pathLst>
                <a:path w="1228089" h="571500">
                  <a:moveTo>
                    <a:pt x="656336" y="0"/>
                  </a:moveTo>
                  <a:lnTo>
                    <a:pt x="656336" y="571499"/>
                  </a:lnTo>
                  <a:lnTo>
                    <a:pt x="1037336" y="380999"/>
                  </a:lnTo>
                  <a:lnTo>
                    <a:pt x="751586" y="380999"/>
                  </a:lnTo>
                  <a:lnTo>
                    <a:pt x="751586" y="190499"/>
                  </a:lnTo>
                  <a:lnTo>
                    <a:pt x="1037336" y="190499"/>
                  </a:lnTo>
                  <a:lnTo>
                    <a:pt x="656336" y="0"/>
                  </a:lnTo>
                  <a:close/>
                </a:path>
                <a:path w="1228089" h="571500">
                  <a:moveTo>
                    <a:pt x="656336" y="190499"/>
                  </a:moveTo>
                  <a:lnTo>
                    <a:pt x="0" y="190499"/>
                  </a:lnTo>
                  <a:lnTo>
                    <a:pt x="0" y="380999"/>
                  </a:lnTo>
                  <a:lnTo>
                    <a:pt x="656336" y="380999"/>
                  </a:lnTo>
                  <a:lnTo>
                    <a:pt x="656336" y="190499"/>
                  </a:lnTo>
                  <a:close/>
                </a:path>
                <a:path w="1228089" h="571500">
                  <a:moveTo>
                    <a:pt x="1037336" y="190499"/>
                  </a:moveTo>
                  <a:lnTo>
                    <a:pt x="751586" y="190499"/>
                  </a:lnTo>
                  <a:lnTo>
                    <a:pt x="751586" y="380999"/>
                  </a:lnTo>
                  <a:lnTo>
                    <a:pt x="1037336" y="380999"/>
                  </a:lnTo>
                  <a:lnTo>
                    <a:pt x="1227836" y="285749"/>
                  </a:lnTo>
                  <a:lnTo>
                    <a:pt x="1037336" y="190499"/>
                  </a:lnTo>
                  <a:close/>
                </a:path>
              </a:pathLst>
            </a:custGeom>
            <a:solidFill>
              <a:srgbClr val="396C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12816" y="2203449"/>
            <a:ext cx="2209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404040"/>
                </a:solidFill>
                <a:latin typeface="Calibri"/>
                <a:cs typeface="Calibri"/>
              </a:rPr>
              <a:t>Processing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17942" y="4049267"/>
            <a:ext cx="1228090" cy="571500"/>
          </a:xfrm>
          <a:custGeom>
            <a:avLst/>
            <a:gdLst/>
            <a:ahLst/>
            <a:cxnLst/>
            <a:rect l="l" t="t" r="r" b="b"/>
            <a:pathLst>
              <a:path w="1228090" h="571500">
                <a:moveTo>
                  <a:pt x="656335" y="0"/>
                </a:moveTo>
                <a:lnTo>
                  <a:pt x="656335" y="571499"/>
                </a:lnTo>
                <a:lnTo>
                  <a:pt x="1037335" y="380999"/>
                </a:lnTo>
                <a:lnTo>
                  <a:pt x="751585" y="380999"/>
                </a:lnTo>
                <a:lnTo>
                  <a:pt x="751585" y="190499"/>
                </a:lnTo>
                <a:lnTo>
                  <a:pt x="1037335" y="190499"/>
                </a:lnTo>
                <a:lnTo>
                  <a:pt x="656335" y="0"/>
                </a:lnTo>
                <a:close/>
              </a:path>
              <a:path w="1228090" h="571500">
                <a:moveTo>
                  <a:pt x="656335" y="190499"/>
                </a:moveTo>
                <a:lnTo>
                  <a:pt x="0" y="190499"/>
                </a:lnTo>
                <a:lnTo>
                  <a:pt x="0" y="380999"/>
                </a:lnTo>
                <a:lnTo>
                  <a:pt x="656335" y="380999"/>
                </a:lnTo>
                <a:lnTo>
                  <a:pt x="656335" y="190499"/>
                </a:lnTo>
                <a:close/>
              </a:path>
              <a:path w="1228090" h="571500">
                <a:moveTo>
                  <a:pt x="1037335" y="190499"/>
                </a:moveTo>
                <a:lnTo>
                  <a:pt x="751585" y="190499"/>
                </a:lnTo>
                <a:lnTo>
                  <a:pt x="751585" y="380999"/>
                </a:lnTo>
                <a:lnTo>
                  <a:pt x="1037335" y="380999"/>
                </a:lnTo>
                <a:lnTo>
                  <a:pt x="1227835" y="285749"/>
                </a:lnTo>
                <a:lnTo>
                  <a:pt x="1037335" y="190499"/>
                </a:lnTo>
                <a:close/>
              </a:path>
            </a:pathLst>
          </a:custGeom>
          <a:solidFill>
            <a:srgbClr val="396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87967" y="3669182"/>
            <a:ext cx="2008505" cy="137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4000" spc="-25" dirty="0">
                <a:solidFill>
                  <a:srgbClr val="404040"/>
                </a:solidFill>
                <a:latin typeface="Calibri"/>
                <a:cs typeface="Calibri"/>
              </a:rPr>
              <a:t>Data  </a:t>
            </a:r>
            <a:r>
              <a:rPr sz="4000" spc="-10" dirty="0">
                <a:solidFill>
                  <a:srgbClr val="404040"/>
                </a:solidFill>
                <a:latin typeface="Calibri"/>
                <a:cs typeface="Calibri"/>
              </a:rPr>
              <a:t>Output</a:t>
            </a:r>
            <a:r>
              <a:rPr sz="40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4000" spc="-10" dirty="0">
                <a:solidFill>
                  <a:srgbClr val="404040"/>
                </a:solidFill>
                <a:latin typeface="Calibri"/>
                <a:cs typeface="Calibri"/>
              </a:rPr>
              <a:t>s)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3821298"/>
            <a:ext cx="2007870" cy="1377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4000" spc="-25" dirty="0">
                <a:solidFill>
                  <a:srgbClr val="404040"/>
                </a:solidFill>
                <a:latin typeface="Calibri"/>
                <a:cs typeface="Calibri"/>
              </a:rPr>
              <a:t>Data  </a:t>
            </a:r>
            <a:r>
              <a:rPr sz="4000" spc="-10" dirty="0">
                <a:solidFill>
                  <a:srgbClr val="404040"/>
                </a:solidFill>
                <a:latin typeface="Calibri"/>
                <a:cs typeface="Calibri"/>
              </a:rPr>
              <a:t>St</a:t>
            </a:r>
            <a:r>
              <a:rPr sz="4000" spc="-5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4000" spc="-5" dirty="0">
                <a:solidFill>
                  <a:srgbClr val="404040"/>
                </a:solidFill>
                <a:latin typeface="Calibri"/>
                <a:cs typeface="Calibri"/>
              </a:rPr>
              <a:t>eam(s)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88499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1F3863"/>
                </a:solidFill>
              </a:rPr>
              <a:t>Azure </a:t>
            </a:r>
            <a:r>
              <a:rPr sz="4800" spc="-15" dirty="0">
                <a:solidFill>
                  <a:srgbClr val="1F3863"/>
                </a:solidFill>
              </a:rPr>
              <a:t>Stream </a:t>
            </a:r>
            <a:r>
              <a:rPr sz="4800" dirty="0">
                <a:solidFill>
                  <a:srgbClr val="1F3863"/>
                </a:solidFill>
              </a:rPr>
              <a:t>Analytics in the</a:t>
            </a:r>
            <a:r>
              <a:rPr sz="4800" spc="5" dirty="0">
                <a:solidFill>
                  <a:srgbClr val="1F3863"/>
                </a:solidFill>
              </a:rPr>
              <a:t> </a:t>
            </a:r>
            <a:r>
              <a:rPr sz="4800" spc="-5" dirty="0">
                <a:solidFill>
                  <a:srgbClr val="1F3863"/>
                </a:solidFill>
              </a:rPr>
              <a:t>Cloud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2859913" y="2406395"/>
            <a:ext cx="5553710" cy="3610610"/>
            <a:chOff x="2859913" y="2406395"/>
            <a:chExt cx="5553710" cy="3610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2406395"/>
              <a:ext cx="147066" cy="36103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3960" y="3148583"/>
              <a:ext cx="2362199" cy="19690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79492" y="3214115"/>
              <a:ext cx="2231390" cy="1838325"/>
            </a:xfrm>
            <a:custGeom>
              <a:avLst/>
              <a:gdLst/>
              <a:ahLst/>
              <a:cxnLst/>
              <a:rect l="l" t="t" r="r" b="b"/>
              <a:pathLst>
                <a:path w="2231390" h="1838325">
                  <a:moveTo>
                    <a:pt x="2231136" y="0"/>
                  </a:moveTo>
                  <a:lnTo>
                    <a:pt x="0" y="0"/>
                  </a:lnTo>
                  <a:lnTo>
                    <a:pt x="0" y="1837943"/>
                  </a:lnTo>
                  <a:lnTo>
                    <a:pt x="2231136" y="1837943"/>
                  </a:lnTo>
                  <a:lnTo>
                    <a:pt x="22311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2384" y="4614671"/>
              <a:ext cx="478790" cy="114300"/>
            </a:xfrm>
            <a:custGeom>
              <a:avLst/>
              <a:gdLst/>
              <a:ahLst/>
              <a:cxnLst/>
              <a:rect l="l" t="t" r="r" b="b"/>
              <a:pathLst>
                <a:path w="478789" h="114300">
                  <a:moveTo>
                    <a:pt x="478536" y="10680"/>
                  </a:moveTo>
                  <a:lnTo>
                    <a:pt x="478523" y="0"/>
                  </a:lnTo>
                  <a:lnTo>
                    <a:pt x="0" y="0"/>
                  </a:lnTo>
                  <a:lnTo>
                    <a:pt x="0" y="10680"/>
                  </a:lnTo>
                  <a:lnTo>
                    <a:pt x="0" y="62484"/>
                  </a:lnTo>
                  <a:lnTo>
                    <a:pt x="0" y="114300"/>
                  </a:lnTo>
                  <a:lnTo>
                    <a:pt x="62471" y="114300"/>
                  </a:lnTo>
                  <a:lnTo>
                    <a:pt x="62471" y="62484"/>
                  </a:lnTo>
                  <a:lnTo>
                    <a:pt x="416052" y="62484"/>
                  </a:lnTo>
                  <a:lnTo>
                    <a:pt x="416052" y="114300"/>
                  </a:lnTo>
                  <a:lnTo>
                    <a:pt x="478536" y="114300"/>
                  </a:lnTo>
                  <a:lnTo>
                    <a:pt x="478536" y="1068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2384" y="4985003"/>
              <a:ext cx="478790" cy="114300"/>
            </a:xfrm>
            <a:custGeom>
              <a:avLst/>
              <a:gdLst/>
              <a:ahLst/>
              <a:cxnLst/>
              <a:rect l="l" t="t" r="r" b="b"/>
              <a:pathLst>
                <a:path w="478789" h="114300">
                  <a:moveTo>
                    <a:pt x="478536" y="0"/>
                  </a:moveTo>
                  <a:lnTo>
                    <a:pt x="416052" y="0"/>
                  </a:lnTo>
                  <a:lnTo>
                    <a:pt x="416052" y="51828"/>
                  </a:lnTo>
                  <a:lnTo>
                    <a:pt x="62471" y="51828"/>
                  </a:lnTo>
                  <a:lnTo>
                    <a:pt x="62471" y="0"/>
                  </a:lnTo>
                  <a:lnTo>
                    <a:pt x="0" y="0"/>
                  </a:lnTo>
                  <a:lnTo>
                    <a:pt x="0" y="51828"/>
                  </a:lnTo>
                  <a:lnTo>
                    <a:pt x="0" y="103632"/>
                  </a:lnTo>
                  <a:lnTo>
                    <a:pt x="0" y="114300"/>
                  </a:lnTo>
                  <a:lnTo>
                    <a:pt x="478523" y="114300"/>
                  </a:lnTo>
                  <a:lnTo>
                    <a:pt x="478523" y="103632"/>
                  </a:lnTo>
                  <a:lnTo>
                    <a:pt x="478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2968" y="4724399"/>
              <a:ext cx="71755" cy="265430"/>
            </a:xfrm>
            <a:custGeom>
              <a:avLst/>
              <a:gdLst/>
              <a:ahLst/>
              <a:cxnLst/>
              <a:rect l="l" t="t" r="r" b="b"/>
              <a:pathLst>
                <a:path w="71755" h="265429">
                  <a:moveTo>
                    <a:pt x="71628" y="193548"/>
                  </a:moveTo>
                  <a:lnTo>
                    <a:pt x="0" y="193548"/>
                  </a:lnTo>
                  <a:lnTo>
                    <a:pt x="0" y="265176"/>
                  </a:lnTo>
                  <a:lnTo>
                    <a:pt x="71628" y="265176"/>
                  </a:lnTo>
                  <a:lnTo>
                    <a:pt x="71628" y="193548"/>
                  </a:lnTo>
                  <a:close/>
                </a:path>
                <a:path w="71755" h="265429">
                  <a:moveTo>
                    <a:pt x="71628" y="96012"/>
                  </a:moveTo>
                  <a:lnTo>
                    <a:pt x="0" y="96012"/>
                  </a:lnTo>
                  <a:lnTo>
                    <a:pt x="0" y="167640"/>
                  </a:lnTo>
                  <a:lnTo>
                    <a:pt x="71628" y="167640"/>
                  </a:lnTo>
                  <a:lnTo>
                    <a:pt x="71628" y="96012"/>
                  </a:lnTo>
                  <a:close/>
                </a:path>
                <a:path w="71755" h="265429">
                  <a:moveTo>
                    <a:pt x="71628" y="0"/>
                  </a:moveTo>
                  <a:lnTo>
                    <a:pt x="0" y="0"/>
                  </a:lnTo>
                  <a:lnTo>
                    <a:pt x="0" y="71628"/>
                  </a:lnTo>
                  <a:lnTo>
                    <a:pt x="71628" y="71628"/>
                  </a:lnTo>
                  <a:lnTo>
                    <a:pt x="7162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87255" y="4773167"/>
              <a:ext cx="71755" cy="167640"/>
            </a:xfrm>
            <a:custGeom>
              <a:avLst/>
              <a:gdLst/>
              <a:ahLst/>
              <a:cxnLst/>
              <a:rect l="l" t="t" r="r" b="b"/>
              <a:pathLst>
                <a:path w="71754" h="167639">
                  <a:moveTo>
                    <a:pt x="71628" y="96012"/>
                  </a:moveTo>
                  <a:lnTo>
                    <a:pt x="0" y="96012"/>
                  </a:lnTo>
                  <a:lnTo>
                    <a:pt x="0" y="167640"/>
                  </a:lnTo>
                  <a:lnTo>
                    <a:pt x="71628" y="167640"/>
                  </a:lnTo>
                  <a:lnTo>
                    <a:pt x="71628" y="96012"/>
                  </a:lnTo>
                  <a:close/>
                </a:path>
                <a:path w="71754" h="167639">
                  <a:moveTo>
                    <a:pt x="71628" y="0"/>
                  </a:moveTo>
                  <a:lnTo>
                    <a:pt x="0" y="0"/>
                  </a:lnTo>
                  <a:lnTo>
                    <a:pt x="0" y="71628"/>
                  </a:lnTo>
                  <a:lnTo>
                    <a:pt x="71628" y="71628"/>
                  </a:lnTo>
                  <a:lnTo>
                    <a:pt x="716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98520" y="4820411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4" h="71754">
                  <a:moveTo>
                    <a:pt x="71627" y="0"/>
                  </a:moveTo>
                  <a:lnTo>
                    <a:pt x="0" y="0"/>
                  </a:lnTo>
                  <a:lnTo>
                    <a:pt x="0" y="71627"/>
                  </a:lnTo>
                  <a:lnTo>
                    <a:pt x="71627" y="71627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1904" y="2955035"/>
              <a:ext cx="467868" cy="4678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7388" y="3560063"/>
              <a:ext cx="602741" cy="1341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9913" y="5243067"/>
              <a:ext cx="911351" cy="1339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82974" y="2620517"/>
              <a:ext cx="152400" cy="3234055"/>
            </a:xfrm>
            <a:custGeom>
              <a:avLst/>
              <a:gdLst/>
              <a:ahLst/>
              <a:cxnLst/>
              <a:rect l="l" t="t" r="r" b="b"/>
              <a:pathLst>
                <a:path w="152400" h="3234054">
                  <a:moveTo>
                    <a:pt x="0" y="0"/>
                  </a:moveTo>
                  <a:lnTo>
                    <a:pt x="59334" y="0"/>
                  </a:lnTo>
                  <a:lnTo>
                    <a:pt x="107775" y="0"/>
                  </a:lnTo>
                  <a:lnTo>
                    <a:pt x="140428" y="0"/>
                  </a:lnTo>
                  <a:lnTo>
                    <a:pt x="152400" y="0"/>
                  </a:lnTo>
                  <a:lnTo>
                    <a:pt x="152400" y="3233928"/>
                  </a:lnTo>
                  <a:lnTo>
                    <a:pt x="140428" y="3233928"/>
                  </a:lnTo>
                  <a:lnTo>
                    <a:pt x="107775" y="3233928"/>
                  </a:lnTo>
                  <a:lnTo>
                    <a:pt x="59334" y="3233928"/>
                  </a:lnTo>
                  <a:lnTo>
                    <a:pt x="0" y="3233928"/>
                  </a:lnTo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44518" y="4069841"/>
              <a:ext cx="896619" cy="149860"/>
            </a:xfrm>
            <a:custGeom>
              <a:avLst/>
              <a:gdLst/>
              <a:ahLst/>
              <a:cxnLst/>
              <a:rect l="l" t="t" r="r" b="b"/>
              <a:pathLst>
                <a:path w="896620" h="149860">
                  <a:moveTo>
                    <a:pt x="870940" y="74675"/>
                  </a:moveTo>
                  <a:lnTo>
                    <a:pt x="821690" y="136270"/>
                  </a:lnTo>
                  <a:lnTo>
                    <a:pt x="822452" y="142493"/>
                  </a:lnTo>
                  <a:lnTo>
                    <a:pt x="826643" y="145922"/>
                  </a:lnTo>
                  <a:lnTo>
                    <a:pt x="830961" y="149351"/>
                  </a:lnTo>
                  <a:lnTo>
                    <a:pt x="837184" y="148589"/>
                  </a:lnTo>
                  <a:lnTo>
                    <a:pt x="840613" y="144398"/>
                  </a:lnTo>
                  <a:lnTo>
                    <a:pt x="888444" y="84581"/>
                  </a:lnTo>
                  <a:lnTo>
                    <a:pt x="883666" y="84581"/>
                  </a:lnTo>
                  <a:lnTo>
                    <a:pt x="883666" y="80898"/>
                  </a:lnTo>
                  <a:lnTo>
                    <a:pt x="875919" y="80898"/>
                  </a:lnTo>
                  <a:lnTo>
                    <a:pt x="870940" y="74675"/>
                  </a:lnTo>
                  <a:close/>
                </a:path>
                <a:path w="896620" h="149860">
                  <a:moveTo>
                    <a:pt x="863015" y="64769"/>
                  </a:moveTo>
                  <a:lnTo>
                    <a:pt x="0" y="64769"/>
                  </a:lnTo>
                  <a:lnTo>
                    <a:pt x="0" y="84581"/>
                  </a:lnTo>
                  <a:lnTo>
                    <a:pt x="863015" y="84581"/>
                  </a:lnTo>
                  <a:lnTo>
                    <a:pt x="870940" y="74675"/>
                  </a:lnTo>
                  <a:lnTo>
                    <a:pt x="863015" y="64769"/>
                  </a:lnTo>
                  <a:close/>
                </a:path>
                <a:path w="896620" h="149860">
                  <a:moveTo>
                    <a:pt x="888444" y="64769"/>
                  </a:moveTo>
                  <a:lnTo>
                    <a:pt x="883666" y="64769"/>
                  </a:lnTo>
                  <a:lnTo>
                    <a:pt x="883666" y="84581"/>
                  </a:lnTo>
                  <a:lnTo>
                    <a:pt x="888444" y="84581"/>
                  </a:lnTo>
                  <a:lnTo>
                    <a:pt x="896366" y="74675"/>
                  </a:lnTo>
                  <a:lnTo>
                    <a:pt x="888444" y="64769"/>
                  </a:lnTo>
                  <a:close/>
                </a:path>
                <a:path w="896620" h="149860">
                  <a:moveTo>
                    <a:pt x="875919" y="68452"/>
                  </a:moveTo>
                  <a:lnTo>
                    <a:pt x="870940" y="74675"/>
                  </a:lnTo>
                  <a:lnTo>
                    <a:pt x="875919" y="80898"/>
                  </a:lnTo>
                  <a:lnTo>
                    <a:pt x="875919" y="68452"/>
                  </a:lnTo>
                  <a:close/>
                </a:path>
                <a:path w="896620" h="149860">
                  <a:moveTo>
                    <a:pt x="883666" y="68452"/>
                  </a:moveTo>
                  <a:lnTo>
                    <a:pt x="875919" y="68452"/>
                  </a:lnTo>
                  <a:lnTo>
                    <a:pt x="875919" y="80898"/>
                  </a:lnTo>
                  <a:lnTo>
                    <a:pt x="883666" y="80898"/>
                  </a:lnTo>
                  <a:lnTo>
                    <a:pt x="883666" y="68452"/>
                  </a:lnTo>
                  <a:close/>
                </a:path>
                <a:path w="896620" h="149860">
                  <a:moveTo>
                    <a:pt x="830961" y="0"/>
                  </a:moveTo>
                  <a:lnTo>
                    <a:pt x="826643" y="3428"/>
                  </a:lnTo>
                  <a:lnTo>
                    <a:pt x="822452" y="6857"/>
                  </a:lnTo>
                  <a:lnTo>
                    <a:pt x="821690" y="13080"/>
                  </a:lnTo>
                  <a:lnTo>
                    <a:pt x="870940" y="74675"/>
                  </a:lnTo>
                  <a:lnTo>
                    <a:pt x="875919" y="68452"/>
                  </a:lnTo>
                  <a:lnTo>
                    <a:pt x="883666" y="68452"/>
                  </a:lnTo>
                  <a:lnTo>
                    <a:pt x="883666" y="64769"/>
                  </a:lnTo>
                  <a:lnTo>
                    <a:pt x="888444" y="64769"/>
                  </a:lnTo>
                  <a:lnTo>
                    <a:pt x="840613" y="4952"/>
                  </a:lnTo>
                  <a:lnTo>
                    <a:pt x="837184" y="761"/>
                  </a:lnTo>
                  <a:lnTo>
                    <a:pt x="83096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81376" y="1575054"/>
            <a:ext cx="594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D75B6"/>
                </a:solidFill>
                <a:latin typeface="Segoe UI Semibold"/>
                <a:cs typeface="Segoe UI Semibold"/>
              </a:rPr>
              <a:t>I</a:t>
            </a:r>
            <a:r>
              <a:rPr sz="1600" b="1" dirty="0">
                <a:solidFill>
                  <a:srgbClr val="2D75B6"/>
                </a:solidFill>
                <a:latin typeface="Segoe UI Semibold"/>
                <a:cs typeface="Segoe UI Semibold"/>
              </a:rPr>
              <a:t>n</a:t>
            </a:r>
            <a:r>
              <a:rPr sz="1600" b="1" spc="-5" dirty="0">
                <a:solidFill>
                  <a:srgbClr val="2D75B6"/>
                </a:solidFill>
                <a:latin typeface="Segoe UI Semibold"/>
                <a:cs typeface="Segoe UI Semibold"/>
              </a:rPr>
              <a:t>gest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79491" y="3214116"/>
            <a:ext cx="2231390" cy="183832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54965" marR="116205" indent="-230504">
              <a:lnSpc>
                <a:spcPct val="100000"/>
              </a:lnSpc>
              <a:spcBef>
                <a:spcPts val="275"/>
              </a:spcBef>
            </a:pPr>
            <a:r>
              <a:rPr sz="1400" b="1" spc="-5" dirty="0">
                <a:latin typeface="Segoe UI Semibold"/>
                <a:cs typeface="Segoe UI Semibold"/>
              </a:rPr>
              <a:t>Continuous Intelligence/  Real-time</a:t>
            </a:r>
            <a:r>
              <a:rPr sz="1400" b="1" spc="-45" dirty="0">
                <a:latin typeface="Segoe UI Semibold"/>
                <a:cs typeface="Segoe UI Semibold"/>
              </a:rPr>
              <a:t> </a:t>
            </a:r>
            <a:r>
              <a:rPr sz="1400" b="1" spc="-5" dirty="0"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865248" y="2482469"/>
            <a:ext cx="6966584" cy="3566160"/>
            <a:chOff x="1865248" y="2482469"/>
            <a:chExt cx="6966584" cy="356616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3067" y="4767072"/>
              <a:ext cx="1931162" cy="17386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612123" y="5376672"/>
              <a:ext cx="212090" cy="250190"/>
            </a:xfrm>
            <a:custGeom>
              <a:avLst/>
              <a:gdLst/>
              <a:ahLst/>
              <a:cxnLst/>
              <a:rect l="l" t="t" r="r" b="b"/>
              <a:pathLst>
                <a:path w="212090" h="250189">
                  <a:moveTo>
                    <a:pt x="174117" y="178434"/>
                  </a:moveTo>
                  <a:lnTo>
                    <a:pt x="174117" y="249935"/>
                  </a:lnTo>
                  <a:lnTo>
                    <a:pt x="0" y="249935"/>
                  </a:lnTo>
                  <a:lnTo>
                    <a:pt x="0" y="0"/>
                  </a:lnTo>
                  <a:lnTo>
                    <a:pt x="174117" y="0"/>
                  </a:lnTo>
                  <a:lnTo>
                    <a:pt x="174117" y="178434"/>
                  </a:lnTo>
                </a:path>
                <a:path w="212090" h="250189">
                  <a:moveTo>
                    <a:pt x="174117" y="249935"/>
                  </a:moveTo>
                  <a:lnTo>
                    <a:pt x="211835" y="223850"/>
                  </a:lnTo>
                  <a:lnTo>
                    <a:pt x="211835" y="27304"/>
                  </a:lnTo>
                  <a:lnTo>
                    <a:pt x="174117" y="0"/>
                  </a:lnTo>
                </a:path>
                <a:path w="212090" h="250189">
                  <a:moveTo>
                    <a:pt x="47244" y="163194"/>
                  </a:moveTo>
                  <a:lnTo>
                    <a:pt x="124714" y="163194"/>
                  </a:lnTo>
                </a:path>
                <a:path w="212090" h="250189">
                  <a:moveTo>
                    <a:pt x="47244" y="39496"/>
                  </a:moveTo>
                  <a:lnTo>
                    <a:pt x="124714" y="39496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1540" y="2691384"/>
              <a:ext cx="259079" cy="2636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79535" y="3579876"/>
              <a:ext cx="285115" cy="248920"/>
            </a:xfrm>
            <a:custGeom>
              <a:avLst/>
              <a:gdLst/>
              <a:ahLst/>
              <a:cxnLst/>
              <a:rect l="l" t="t" r="r" b="b"/>
              <a:pathLst>
                <a:path w="285115" h="248920">
                  <a:moveTo>
                    <a:pt x="0" y="0"/>
                  </a:moveTo>
                  <a:lnTo>
                    <a:pt x="284988" y="0"/>
                  </a:lnTo>
                  <a:lnTo>
                    <a:pt x="284988" y="248412"/>
                  </a:lnTo>
                  <a:lnTo>
                    <a:pt x="0" y="248412"/>
                  </a:lnTo>
                  <a:lnTo>
                    <a:pt x="0" y="0"/>
                  </a:lnTo>
                </a:path>
                <a:path w="285115" h="248920">
                  <a:moveTo>
                    <a:pt x="151765" y="115443"/>
                  </a:moveTo>
                  <a:lnTo>
                    <a:pt x="151765" y="40131"/>
                  </a:lnTo>
                  <a:lnTo>
                    <a:pt x="35687" y="40131"/>
                  </a:lnTo>
                  <a:lnTo>
                    <a:pt x="35687" y="115443"/>
                  </a:lnTo>
                  <a:lnTo>
                    <a:pt x="59436" y="115443"/>
                  </a:lnTo>
                  <a:lnTo>
                    <a:pt x="151765" y="115443"/>
                  </a:lnTo>
                </a:path>
                <a:path w="285115" h="248920">
                  <a:moveTo>
                    <a:pt x="64516" y="117221"/>
                  </a:moveTo>
                  <a:lnTo>
                    <a:pt x="64516" y="167131"/>
                  </a:lnTo>
                  <a:lnTo>
                    <a:pt x="238125" y="167131"/>
                  </a:lnTo>
                  <a:lnTo>
                    <a:pt x="238125" y="75311"/>
                  </a:lnTo>
                  <a:lnTo>
                    <a:pt x="150875" y="75311"/>
                  </a:lnTo>
                </a:path>
                <a:path w="285115" h="248920">
                  <a:moveTo>
                    <a:pt x="0" y="208280"/>
                  </a:moveTo>
                  <a:lnTo>
                    <a:pt x="284988" y="20828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48116" y="4396739"/>
              <a:ext cx="230124" cy="29413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334250" y="4065269"/>
              <a:ext cx="920115" cy="149860"/>
            </a:xfrm>
            <a:custGeom>
              <a:avLst/>
              <a:gdLst/>
              <a:ahLst/>
              <a:cxnLst/>
              <a:rect l="l" t="t" r="r" b="b"/>
              <a:pathLst>
                <a:path w="920115" h="149860">
                  <a:moveTo>
                    <a:pt x="894550" y="74675"/>
                  </a:moveTo>
                  <a:lnTo>
                    <a:pt x="848614" y="131952"/>
                  </a:lnTo>
                  <a:lnTo>
                    <a:pt x="845311" y="136270"/>
                  </a:lnTo>
                  <a:lnTo>
                    <a:pt x="845947" y="142493"/>
                  </a:lnTo>
                  <a:lnTo>
                    <a:pt x="850265" y="145922"/>
                  </a:lnTo>
                  <a:lnTo>
                    <a:pt x="854455" y="149351"/>
                  </a:lnTo>
                  <a:lnTo>
                    <a:pt x="860678" y="148589"/>
                  </a:lnTo>
                  <a:lnTo>
                    <a:pt x="864107" y="144398"/>
                  </a:lnTo>
                  <a:lnTo>
                    <a:pt x="911939" y="84581"/>
                  </a:lnTo>
                  <a:lnTo>
                    <a:pt x="907160" y="84581"/>
                  </a:lnTo>
                  <a:lnTo>
                    <a:pt x="907160" y="80898"/>
                  </a:lnTo>
                  <a:lnTo>
                    <a:pt x="899541" y="80898"/>
                  </a:lnTo>
                  <a:lnTo>
                    <a:pt x="894550" y="74675"/>
                  </a:lnTo>
                  <a:close/>
                </a:path>
                <a:path w="920115" h="149860">
                  <a:moveTo>
                    <a:pt x="886605" y="64769"/>
                  </a:moveTo>
                  <a:lnTo>
                    <a:pt x="0" y="64769"/>
                  </a:lnTo>
                  <a:lnTo>
                    <a:pt x="0" y="84581"/>
                  </a:lnTo>
                  <a:lnTo>
                    <a:pt x="886605" y="84581"/>
                  </a:lnTo>
                  <a:lnTo>
                    <a:pt x="894550" y="74675"/>
                  </a:lnTo>
                  <a:lnTo>
                    <a:pt x="886605" y="64769"/>
                  </a:lnTo>
                  <a:close/>
                </a:path>
                <a:path w="920115" h="149860">
                  <a:moveTo>
                    <a:pt x="911939" y="64769"/>
                  </a:moveTo>
                  <a:lnTo>
                    <a:pt x="907160" y="64769"/>
                  </a:lnTo>
                  <a:lnTo>
                    <a:pt x="907160" y="84581"/>
                  </a:lnTo>
                  <a:lnTo>
                    <a:pt x="911939" y="84581"/>
                  </a:lnTo>
                  <a:lnTo>
                    <a:pt x="919860" y="74675"/>
                  </a:lnTo>
                  <a:lnTo>
                    <a:pt x="911939" y="64769"/>
                  </a:lnTo>
                  <a:close/>
                </a:path>
                <a:path w="920115" h="149860">
                  <a:moveTo>
                    <a:pt x="899541" y="68452"/>
                  </a:moveTo>
                  <a:lnTo>
                    <a:pt x="894550" y="74675"/>
                  </a:lnTo>
                  <a:lnTo>
                    <a:pt x="899541" y="80898"/>
                  </a:lnTo>
                  <a:lnTo>
                    <a:pt x="899541" y="68452"/>
                  </a:lnTo>
                  <a:close/>
                </a:path>
                <a:path w="920115" h="149860">
                  <a:moveTo>
                    <a:pt x="907160" y="68452"/>
                  </a:moveTo>
                  <a:lnTo>
                    <a:pt x="899541" y="68452"/>
                  </a:lnTo>
                  <a:lnTo>
                    <a:pt x="899541" y="80898"/>
                  </a:lnTo>
                  <a:lnTo>
                    <a:pt x="907160" y="80898"/>
                  </a:lnTo>
                  <a:lnTo>
                    <a:pt x="907160" y="68452"/>
                  </a:lnTo>
                  <a:close/>
                </a:path>
                <a:path w="920115" h="149860">
                  <a:moveTo>
                    <a:pt x="854455" y="0"/>
                  </a:moveTo>
                  <a:lnTo>
                    <a:pt x="850265" y="3428"/>
                  </a:lnTo>
                  <a:lnTo>
                    <a:pt x="845947" y="6857"/>
                  </a:lnTo>
                  <a:lnTo>
                    <a:pt x="845311" y="13080"/>
                  </a:lnTo>
                  <a:lnTo>
                    <a:pt x="848614" y="17398"/>
                  </a:lnTo>
                  <a:lnTo>
                    <a:pt x="894550" y="74675"/>
                  </a:lnTo>
                  <a:lnTo>
                    <a:pt x="899541" y="68452"/>
                  </a:lnTo>
                  <a:lnTo>
                    <a:pt x="907160" y="68452"/>
                  </a:lnTo>
                  <a:lnTo>
                    <a:pt x="907160" y="64769"/>
                  </a:lnTo>
                  <a:lnTo>
                    <a:pt x="911939" y="64769"/>
                  </a:lnTo>
                  <a:lnTo>
                    <a:pt x="864107" y="4952"/>
                  </a:lnTo>
                  <a:lnTo>
                    <a:pt x="860678" y="761"/>
                  </a:lnTo>
                  <a:lnTo>
                    <a:pt x="85445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95771" y="3919727"/>
              <a:ext cx="737616" cy="7848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68423" y="2485644"/>
              <a:ext cx="360045" cy="3559810"/>
            </a:xfrm>
            <a:custGeom>
              <a:avLst/>
              <a:gdLst/>
              <a:ahLst/>
              <a:cxnLst/>
              <a:rect l="l" t="t" r="r" b="b"/>
              <a:pathLst>
                <a:path w="360044" h="3559810">
                  <a:moveTo>
                    <a:pt x="359790" y="0"/>
                  </a:moveTo>
                  <a:lnTo>
                    <a:pt x="342900" y="3554285"/>
                  </a:lnTo>
                </a:path>
                <a:path w="360044" h="3559810">
                  <a:moveTo>
                    <a:pt x="36575" y="2676143"/>
                  </a:moveTo>
                  <a:lnTo>
                    <a:pt x="344550" y="2676905"/>
                  </a:lnTo>
                </a:path>
                <a:path w="360044" h="3559810">
                  <a:moveTo>
                    <a:pt x="62483" y="1868423"/>
                  </a:moveTo>
                  <a:lnTo>
                    <a:pt x="348995" y="1868423"/>
                  </a:lnTo>
                </a:path>
                <a:path w="360044" h="3559810">
                  <a:moveTo>
                    <a:pt x="0" y="3553967"/>
                  </a:moveTo>
                  <a:lnTo>
                    <a:pt x="349376" y="3559213"/>
                  </a:lnTo>
                </a:path>
                <a:path w="360044" h="3559810">
                  <a:moveTo>
                    <a:pt x="47243" y="957071"/>
                  </a:moveTo>
                  <a:lnTo>
                    <a:pt x="355219" y="95783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28849" y="4065269"/>
              <a:ext cx="368935" cy="149860"/>
            </a:xfrm>
            <a:custGeom>
              <a:avLst/>
              <a:gdLst/>
              <a:ahLst/>
              <a:cxnLst/>
              <a:rect l="l" t="t" r="r" b="b"/>
              <a:pathLst>
                <a:path w="368935" h="149860">
                  <a:moveTo>
                    <a:pt x="343255" y="74675"/>
                  </a:moveTo>
                  <a:lnTo>
                    <a:pt x="297433" y="131952"/>
                  </a:lnTo>
                  <a:lnTo>
                    <a:pt x="294131" y="136270"/>
                  </a:lnTo>
                  <a:lnTo>
                    <a:pt x="294767" y="142493"/>
                  </a:lnTo>
                  <a:lnTo>
                    <a:pt x="299085" y="145922"/>
                  </a:lnTo>
                  <a:lnTo>
                    <a:pt x="303275" y="149351"/>
                  </a:lnTo>
                  <a:lnTo>
                    <a:pt x="309499" y="148589"/>
                  </a:lnTo>
                  <a:lnTo>
                    <a:pt x="312927" y="144398"/>
                  </a:lnTo>
                  <a:lnTo>
                    <a:pt x="360759" y="84581"/>
                  </a:lnTo>
                  <a:lnTo>
                    <a:pt x="355981" y="84581"/>
                  </a:lnTo>
                  <a:lnTo>
                    <a:pt x="355981" y="80898"/>
                  </a:lnTo>
                  <a:lnTo>
                    <a:pt x="348233" y="80898"/>
                  </a:lnTo>
                  <a:lnTo>
                    <a:pt x="343255" y="74675"/>
                  </a:lnTo>
                  <a:close/>
                </a:path>
                <a:path w="368935" h="149860">
                  <a:moveTo>
                    <a:pt x="335330" y="64769"/>
                  </a:moveTo>
                  <a:lnTo>
                    <a:pt x="0" y="64769"/>
                  </a:lnTo>
                  <a:lnTo>
                    <a:pt x="0" y="84581"/>
                  </a:lnTo>
                  <a:lnTo>
                    <a:pt x="335330" y="84581"/>
                  </a:lnTo>
                  <a:lnTo>
                    <a:pt x="343255" y="74675"/>
                  </a:lnTo>
                  <a:lnTo>
                    <a:pt x="335330" y="64769"/>
                  </a:lnTo>
                  <a:close/>
                </a:path>
                <a:path w="368935" h="149860">
                  <a:moveTo>
                    <a:pt x="360759" y="64769"/>
                  </a:moveTo>
                  <a:lnTo>
                    <a:pt x="355981" y="64769"/>
                  </a:lnTo>
                  <a:lnTo>
                    <a:pt x="355981" y="84581"/>
                  </a:lnTo>
                  <a:lnTo>
                    <a:pt x="360759" y="84581"/>
                  </a:lnTo>
                  <a:lnTo>
                    <a:pt x="368680" y="74675"/>
                  </a:lnTo>
                  <a:lnTo>
                    <a:pt x="360759" y="64769"/>
                  </a:lnTo>
                  <a:close/>
                </a:path>
                <a:path w="368935" h="149860">
                  <a:moveTo>
                    <a:pt x="348233" y="68452"/>
                  </a:moveTo>
                  <a:lnTo>
                    <a:pt x="343255" y="74675"/>
                  </a:lnTo>
                  <a:lnTo>
                    <a:pt x="348233" y="80898"/>
                  </a:lnTo>
                  <a:lnTo>
                    <a:pt x="348233" y="68452"/>
                  </a:lnTo>
                  <a:close/>
                </a:path>
                <a:path w="368935" h="149860">
                  <a:moveTo>
                    <a:pt x="355981" y="68452"/>
                  </a:moveTo>
                  <a:lnTo>
                    <a:pt x="348233" y="68452"/>
                  </a:lnTo>
                  <a:lnTo>
                    <a:pt x="348233" y="80898"/>
                  </a:lnTo>
                  <a:lnTo>
                    <a:pt x="355981" y="80898"/>
                  </a:lnTo>
                  <a:lnTo>
                    <a:pt x="355981" y="68452"/>
                  </a:lnTo>
                  <a:close/>
                </a:path>
                <a:path w="368935" h="149860">
                  <a:moveTo>
                    <a:pt x="303275" y="0"/>
                  </a:moveTo>
                  <a:lnTo>
                    <a:pt x="299085" y="3428"/>
                  </a:lnTo>
                  <a:lnTo>
                    <a:pt x="294767" y="6857"/>
                  </a:lnTo>
                  <a:lnTo>
                    <a:pt x="294131" y="13080"/>
                  </a:lnTo>
                  <a:lnTo>
                    <a:pt x="297433" y="17398"/>
                  </a:lnTo>
                  <a:lnTo>
                    <a:pt x="343255" y="74675"/>
                  </a:lnTo>
                  <a:lnTo>
                    <a:pt x="348233" y="68452"/>
                  </a:lnTo>
                  <a:lnTo>
                    <a:pt x="355981" y="68452"/>
                  </a:lnTo>
                  <a:lnTo>
                    <a:pt x="355981" y="64769"/>
                  </a:lnTo>
                  <a:lnTo>
                    <a:pt x="360759" y="64769"/>
                  </a:lnTo>
                  <a:lnTo>
                    <a:pt x="312927" y="4952"/>
                  </a:lnTo>
                  <a:lnTo>
                    <a:pt x="309499" y="761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11812" y="3220211"/>
            <a:ext cx="195580" cy="303530"/>
            <a:chOff x="711812" y="3220211"/>
            <a:chExt cx="195580" cy="303530"/>
          </a:xfrm>
        </p:grpSpPr>
        <p:sp>
          <p:nvSpPr>
            <p:cNvPr id="30" name="object 30"/>
            <p:cNvSpPr/>
            <p:nvPr/>
          </p:nvSpPr>
          <p:spPr>
            <a:xfrm>
              <a:off x="719432" y="3227831"/>
              <a:ext cx="180340" cy="288290"/>
            </a:xfrm>
            <a:custGeom>
              <a:avLst/>
              <a:gdLst/>
              <a:ahLst/>
              <a:cxnLst/>
              <a:rect l="l" t="t" r="r" b="b"/>
              <a:pathLst>
                <a:path w="180340" h="288289">
                  <a:moveTo>
                    <a:pt x="16567" y="169163"/>
                  </a:moveTo>
                  <a:lnTo>
                    <a:pt x="10345" y="170497"/>
                  </a:lnTo>
                  <a:lnTo>
                    <a:pt x="4886" y="174497"/>
                  </a:lnTo>
                  <a:lnTo>
                    <a:pt x="1221" y="180413"/>
                  </a:lnTo>
                  <a:lnTo>
                    <a:pt x="0" y="187150"/>
                  </a:lnTo>
                  <a:lnTo>
                    <a:pt x="1221" y="193911"/>
                  </a:lnTo>
                  <a:lnTo>
                    <a:pt x="62480" y="262635"/>
                  </a:lnTo>
                  <a:lnTo>
                    <a:pt x="101612" y="286263"/>
                  </a:lnTo>
                  <a:lnTo>
                    <a:pt x="117243" y="288035"/>
                  </a:lnTo>
                  <a:lnTo>
                    <a:pt x="141574" y="282705"/>
                  </a:lnTo>
                  <a:lnTo>
                    <a:pt x="161434" y="268160"/>
                  </a:lnTo>
                  <a:lnTo>
                    <a:pt x="174820" y="246566"/>
                  </a:lnTo>
                  <a:lnTo>
                    <a:pt x="179727" y="220090"/>
                  </a:lnTo>
                  <a:lnTo>
                    <a:pt x="179727" y="196595"/>
                  </a:lnTo>
                  <a:lnTo>
                    <a:pt x="48752" y="196595"/>
                  </a:lnTo>
                  <a:lnTo>
                    <a:pt x="28305" y="174497"/>
                  </a:lnTo>
                  <a:lnTo>
                    <a:pt x="22802" y="170497"/>
                  </a:lnTo>
                  <a:lnTo>
                    <a:pt x="16567" y="169163"/>
                  </a:lnTo>
                  <a:close/>
                </a:path>
                <a:path w="180340" h="288289">
                  <a:moveTo>
                    <a:pt x="85975" y="97535"/>
                  </a:moveTo>
                  <a:lnTo>
                    <a:pt x="54695" y="97535"/>
                  </a:lnTo>
                  <a:lnTo>
                    <a:pt x="54695" y="194055"/>
                  </a:lnTo>
                  <a:lnTo>
                    <a:pt x="48752" y="196595"/>
                  </a:lnTo>
                  <a:lnTo>
                    <a:pt x="179727" y="196595"/>
                  </a:lnTo>
                  <a:lnTo>
                    <a:pt x="179727" y="147065"/>
                  </a:lnTo>
                  <a:lnTo>
                    <a:pt x="174850" y="140207"/>
                  </a:lnTo>
                  <a:lnTo>
                    <a:pt x="156210" y="135127"/>
                  </a:lnTo>
                  <a:lnTo>
                    <a:pt x="85975" y="135127"/>
                  </a:lnTo>
                  <a:lnTo>
                    <a:pt x="85975" y="97535"/>
                  </a:lnTo>
                  <a:close/>
                </a:path>
                <a:path w="180340" h="288289">
                  <a:moveTo>
                    <a:pt x="85975" y="116077"/>
                  </a:moveTo>
                  <a:lnTo>
                    <a:pt x="85975" y="135127"/>
                  </a:lnTo>
                  <a:lnTo>
                    <a:pt x="156210" y="135127"/>
                  </a:lnTo>
                  <a:lnTo>
                    <a:pt x="85975" y="116077"/>
                  </a:lnTo>
                  <a:close/>
                </a:path>
                <a:path w="180340" h="288289">
                  <a:moveTo>
                    <a:pt x="70265" y="0"/>
                  </a:moveTo>
                  <a:lnTo>
                    <a:pt x="52264" y="3946"/>
                  </a:lnTo>
                  <a:lnTo>
                    <a:pt x="37576" y="14716"/>
                  </a:lnTo>
                  <a:lnTo>
                    <a:pt x="27678" y="30700"/>
                  </a:lnTo>
                  <a:lnTo>
                    <a:pt x="24050" y="50291"/>
                  </a:lnTo>
                  <a:lnTo>
                    <a:pt x="26331" y="65853"/>
                  </a:lnTo>
                  <a:lnTo>
                    <a:pt x="32686" y="79438"/>
                  </a:lnTo>
                  <a:lnTo>
                    <a:pt x="42385" y="90261"/>
                  </a:lnTo>
                  <a:lnTo>
                    <a:pt x="54695" y="97535"/>
                  </a:lnTo>
                  <a:lnTo>
                    <a:pt x="54695" y="40893"/>
                  </a:lnTo>
                  <a:lnTo>
                    <a:pt x="61706" y="33273"/>
                  </a:lnTo>
                  <a:lnTo>
                    <a:pt x="113317" y="33273"/>
                  </a:lnTo>
                  <a:lnTo>
                    <a:pt x="112840" y="30700"/>
                  </a:lnTo>
                  <a:lnTo>
                    <a:pt x="102944" y="14716"/>
                  </a:lnTo>
                  <a:lnTo>
                    <a:pt x="88259" y="3946"/>
                  </a:lnTo>
                  <a:lnTo>
                    <a:pt x="70265" y="0"/>
                  </a:lnTo>
                  <a:close/>
                </a:path>
                <a:path w="180340" h="288289">
                  <a:moveTo>
                    <a:pt x="113317" y="33273"/>
                  </a:moveTo>
                  <a:lnTo>
                    <a:pt x="78965" y="33273"/>
                  </a:lnTo>
                  <a:lnTo>
                    <a:pt x="85975" y="40893"/>
                  </a:lnTo>
                  <a:lnTo>
                    <a:pt x="85975" y="97535"/>
                  </a:lnTo>
                  <a:lnTo>
                    <a:pt x="98230" y="90261"/>
                  </a:lnTo>
                  <a:lnTo>
                    <a:pt x="107880" y="79438"/>
                  </a:lnTo>
                  <a:lnTo>
                    <a:pt x="114200" y="65853"/>
                  </a:lnTo>
                  <a:lnTo>
                    <a:pt x="116468" y="50291"/>
                  </a:lnTo>
                  <a:lnTo>
                    <a:pt x="113317" y="3327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5408" y="3343909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7620" y="9525"/>
                  </a:moveTo>
                  <a:lnTo>
                    <a:pt x="7620" y="952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9432" y="3261105"/>
              <a:ext cx="180340" cy="255270"/>
            </a:xfrm>
            <a:custGeom>
              <a:avLst/>
              <a:gdLst/>
              <a:ahLst/>
              <a:cxnLst/>
              <a:rect l="l" t="t" r="r" b="b"/>
              <a:pathLst>
                <a:path w="180340" h="255270">
                  <a:moveTo>
                    <a:pt x="85975" y="17018"/>
                  </a:moveTo>
                  <a:lnTo>
                    <a:pt x="85975" y="7620"/>
                  </a:lnTo>
                  <a:lnTo>
                    <a:pt x="78965" y="0"/>
                  </a:lnTo>
                  <a:lnTo>
                    <a:pt x="70329" y="0"/>
                  </a:lnTo>
                  <a:lnTo>
                    <a:pt x="61706" y="0"/>
                  </a:lnTo>
                  <a:lnTo>
                    <a:pt x="54695" y="7620"/>
                  </a:lnTo>
                  <a:lnTo>
                    <a:pt x="54695" y="17018"/>
                  </a:lnTo>
                  <a:lnTo>
                    <a:pt x="54695" y="17018"/>
                  </a:lnTo>
                  <a:lnTo>
                    <a:pt x="54695" y="160782"/>
                  </a:lnTo>
                  <a:lnTo>
                    <a:pt x="48752" y="163322"/>
                  </a:lnTo>
                  <a:lnTo>
                    <a:pt x="45208" y="159512"/>
                  </a:lnTo>
                  <a:lnTo>
                    <a:pt x="28305" y="141224"/>
                  </a:lnTo>
                  <a:lnTo>
                    <a:pt x="22802" y="137223"/>
                  </a:lnTo>
                  <a:lnTo>
                    <a:pt x="16567" y="135889"/>
                  </a:lnTo>
                  <a:lnTo>
                    <a:pt x="10345" y="137223"/>
                  </a:lnTo>
                  <a:lnTo>
                    <a:pt x="4886" y="141224"/>
                  </a:lnTo>
                  <a:lnTo>
                    <a:pt x="1221" y="147139"/>
                  </a:lnTo>
                  <a:lnTo>
                    <a:pt x="0" y="153876"/>
                  </a:lnTo>
                  <a:lnTo>
                    <a:pt x="1221" y="160637"/>
                  </a:lnTo>
                  <a:lnTo>
                    <a:pt x="4886" y="166624"/>
                  </a:lnTo>
                  <a:lnTo>
                    <a:pt x="38183" y="202894"/>
                  </a:lnTo>
                  <a:lnTo>
                    <a:pt x="55281" y="221519"/>
                  </a:lnTo>
                  <a:lnTo>
                    <a:pt x="87075" y="247919"/>
                  </a:lnTo>
                  <a:lnTo>
                    <a:pt x="117243" y="254762"/>
                  </a:lnTo>
                  <a:lnTo>
                    <a:pt x="141574" y="249431"/>
                  </a:lnTo>
                  <a:lnTo>
                    <a:pt x="161434" y="234886"/>
                  </a:lnTo>
                  <a:lnTo>
                    <a:pt x="174820" y="213292"/>
                  </a:lnTo>
                  <a:lnTo>
                    <a:pt x="179727" y="186817"/>
                  </a:lnTo>
                  <a:lnTo>
                    <a:pt x="179727" y="149078"/>
                  </a:lnTo>
                  <a:lnTo>
                    <a:pt x="179727" y="129698"/>
                  </a:lnTo>
                  <a:lnTo>
                    <a:pt x="179727" y="122558"/>
                  </a:lnTo>
                  <a:lnTo>
                    <a:pt x="179727" y="121539"/>
                  </a:lnTo>
                  <a:lnTo>
                    <a:pt x="179727" y="113792"/>
                  </a:lnTo>
                  <a:lnTo>
                    <a:pt x="174850" y="106934"/>
                  </a:lnTo>
                  <a:lnTo>
                    <a:pt x="167916" y="105029"/>
                  </a:lnTo>
                  <a:lnTo>
                    <a:pt x="120544" y="92180"/>
                  </a:lnTo>
                  <a:lnTo>
                    <a:pt x="96218" y="85582"/>
                  </a:lnTo>
                  <a:lnTo>
                    <a:pt x="87256" y="83151"/>
                  </a:lnTo>
                  <a:lnTo>
                    <a:pt x="85975" y="82804"/>
                  </a:lnTo>
                  <a:lnTo>
                    <a:pt x="85975" y="17018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863" y="3220211"/>
              <a:ext cx="107657" cy="11277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011936" y="3224783"/>
            <a:ext cx="280670" cy="303530"/>
            <a:chOff x="1011936" y="3224783"/>
            <a:chExt cx="280670" cy="303530"/>
          </a:xfrm>
        </p:grpSpPr>
        <p:sp>
          <p:nvSpPr>
            <p:cNvPr id="35" name="object 35"/>
            <p:cNvSpPr/>
            <p:nvPr/>
          </p:nvSpPr>
          <p:spPr>
            <a:xfrm>
              <a:off x="1019556" y="3232403"/>
              <a:ext cx="265430" cy="288290"/>
            </a:xfrm>
            <a:custGeom>
              <a:avLst/>
              <a:gdLst/>
              <a:ahLst/>
              <a:cxnLst/>
              <a:rect l="l" t="t" r="r" b="b"/>
              <a:pathLst>
                <a:path w="265430" h="288289">
                  <a:moveTo>
                    <a:pt x="132981" y="0"/>
                  </a:moveTo>
                  <a:lnTo>
                    <a:pt x="90885" y="7348"/>
                  </a:lnTo>
                  <a:lnTo>
                    <a:pt x="54372" y="27822"/>
                  </a:lnTo>
                  <a:lnTo>
                    <a:pt x="25610" y="59061"/>
                  </a:lnTo>
                  <a:lnTo>
                    <a:pt x="6763" y="98706"/>
                  </a:lnTo>
                  <a:lnTo>
                    <a:pt x="0" y="144399"/>
                  </a:lnTo>
                  <a:lnTo>
                    <a:pt x="6763" y="189719"/>
                  </a:lnTo>
                  <a:lnTo>
                    <a:pt x="25610" y="229139"/>
                  </a:lnTo>
                  <a:lnTo>
                    <a:pt x="54372" y="260262"/>
                  </a:lnTo>
                  <a:lnTo>
                    <a:pt x="90885" y="280693"/>
                  </a:lnTo>
                  <a:lnTo>
                    <a:pt x="132981" y="288036"/>
                  </a:lnTo>
                  <a:lnTo>
                    <a:pt x="106314" y="276719"/>
                  </a:lnTo>
                  <a:lnTo>
                    <a:pt x="84696" y="245887"/>
                  </a:lnTo>
                  <a:lnTo>
                    <a:pt x="70202" y="200221"/>
                  </a:lnTo>
                  <a:lnTo>
                    <a:pt x="64909" y="144399"/>
                  </a:lnTo>
                  <a:lnTo>
                    <a:pt x="70202" y="88136"/>
                  </a:lnTo>
                  <a:lnTo>
                    <a:pt x="84696" y="42243"/>
                  </a:lnTo>
                  <a:lnTo>
                    <a:pt x="106314" y="11328"/>
                  </a:lnTo>
                  <a:lnTo>
                    <a:pt x="132981" y="0"/>
                  </a:lnTo>
                  <a:close/>
                </a:path>
                <a:path w="265430" h="288289">
                  <a:moveTo>
                    <a:pt x="132981" y="0"/>
                  </a:moveTo>
                  <a:lnTo>
                    <a:pt x="159193" y="11328"/>
                  </a:lnTo>
                  <a:lnTo>
                    <a:pt x="180578" y="42243"/>
                  </a:lnTo>
                  <a:lnTo>
                    <a:pt x="194985" y="88136"/>
                  </a:lnTo>
                  <a:lnTo>
                    <a:pt x="200266" y="144399"/>
                  </a:lnTo>
                  <a:lnTo>
                    <a:pt x="194985" y="200221"/>
                  </a:lnTo>
                  <a:lnTo>
                    <a:pt x="180578" y="245887"/>
                  </a:lnTo>
                  <a:lnTo>
                    <a:pt x="159193" y="276719"/>
                  </a:lnTo>
                  <a:lnTo>
                    <a:pt x="132981" y="288036"/>
                  </a:lnTo>
                  <a:lnTo>
                    <a:pt x="174693" y="280693"/>
                  </a:lnTo>
                  <a:lnTo>
                    <a:pt x="210973" y="260262"/>
                  </a:lnTo>
                  <a:lnTo>
                    <a:pt x="239616" y="229139"/>
                  </a:lnTo>
                  <a:lnTo>
                    <a:pt x="258418" y="189719"/>
                  </a:lnTo>
                  <a:lnTo>
                    <a:pt x="265175" y="144399"/>
                  </a:lnTo>
                  <a:lnTo>
                    <a:pt x="258418" y="98706"/>
                  </a:lnTo>
                  <a:lnTo>
                    <a:pt x="239616" y="59061"/>
                  </a:lnTo>
                  <a:lnTo>
                    <a:pt x="210973" y="27822"/>
                  </a:lnTo>
                  <a:lnTo>
                    <a:pt x="174693" y="7348"/>
                  </a:lnTo>
                  <a:lnTo>
                    <a:pt x="13298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19556" y="3232403"/>
              <a:ext cx="265430" cy="288290"/>
            </a:xfrm>
            <a:custGeom>
              <a:avLst/>
              <a:gdLst/>
              <a:ahLst/>
              <a:cxnLst/>
              <a:rect l="l" t="t" r="r" b="b"/>
              <a:pathLst>
                <a:path w="265430" h="288289">
                  <a:moveTo>
                    <a:pt x="0" y="144399"/>
                  </a:moveTo>
                  <a:lnTo>
                    <a:pt x="6763" y="98706"/>
                  </a:lnTo>
                  <a:lnTo>
                    <a:pt x="25610" y="59061"/>
                  </a:lnTo>
                  <a:lnTo>
                    <a:pt x="54372" y="27822"/>
                  </a:lnTo>
                  <a:lnTo>
                    <a:pt x="90885" y="7348"/>
                  </a:lnTo>
                  <a:lnTo>
                    <a:pt x="132981" y="0"/>
                  </a:lnTo>
                  <a:lnTo>
                    <a:pt x="174693" y="7348"/>
                  </a:lnTo>
                  <a:lnTo>
                    <a:pt x="210973" y="27822"/>
                  </a:lnTo>
                  <a:lnTo>
                    <a:pt x="239616" y="59061"/>
                  </a:lnTo>
                  <a:lnTo>
                    <a:pt x="258418" y="98706"/>
                  </a:lnTo>
                  <a:lnTo>
                    <a:pt x="265175" y="144399"/>
                  </a:lnTo>
                  <a:lnTo>
                    <a:pt x="258418" y="189719"/>
                  </a:lnTo>
                  <a:lnTo>
                    <a:pt x="239616" y="229139"/>
                  </a:lnTo>
                  <a:lnTo>
                    <a:pt x="210973" y="260262"/>
                  </a:lnTo>
                  <a:lnTo>
                    <a:pt x="174693" y="280693"/>
                  </a:lnTo>
                  <a:lnTo>
                    <a:pt x="132981" y="288036"/>
                  </a:lnTo>
                  <a:lnTo>
                    <a:pt x="90885" y="280693"/>
                  </a:lnTo>
                  <a:lnTo>
                    <a:pt x="54372" y="260262"/>
                  </a:lnTo>
                  <a:lnTo>
                    <a:pt x="25610" y="229139"/>
                  </a:lnTo>
                  <a:lnTo>
                    <a:pt x="6763" y="189719"/>
                  </a:lnTo>
                  <a:lnTo>
                    <a:pt x="0" y="144399"/>
                  </a:lnTo>
                  <a:close/>
                </a:path>
                <a:path w="265430" h="288289">
                  <a:moveTo>
                    <a:pt x="132981" y="288036"/>
                  </a:moveTo>
                  <a:lnTo>
                    <a:pt x="159193" y="276719"/>
                  </a:lnTo>
                  <a:lnTo>
                    <a:pt x="180578" y="245887"/>
                  </a:lnTo>
                  <a:lnTo>
                    <a:pt x="194985" y="200221"/>
                  </a:lnTo>
                  <a:lnTo>
                    <a:pt x="200266" y="144399"/>
                  </a:lnTo>
                  <a:lnTo>
                    <a:pt x="194985" y="88136"/>
                  </a:lnTo>
                  <a:lnTo>
                    <a:pt x="180578" y="42243"/>
                  </a:lnTo>
                  <a:lnTo>
                    <a:pt x="159193" y="11328"/>
                  </a:lnTo>
                  <a:lnTo>
                    <a:pt x="132981" y="0"/>
                  </a:lnTo>
                  <a:lnTo>
                    <a:pt x="106314" y="11328"/>
                  </a:lnTo>
                  <a:lnTo>
                    <a:pt x="84696" y="42243"/>
                  </a:lnTo>
                  <a:lnTo>
                    <a:pt x="70202" y="88136"/>
                  </a:lnTo>
                  <a:lnTo>
                    <a:pt x="64909" y="144399"/>
                  </a:lnTo>
                  <a:lnTo>
                    <a:pt x="70202" y="200221"/>
                  </a:lnTo>
                  <a:lnTo>
                    <a:pt x="84696" y="245887"/>
                  </a:lnTo>
                  <a:lnTo>
                    <a:pt x="106314" y="276719"/>
                  </a:lnTo>
                  <a:lnTo>
                    <a:pt x="132981" y="288036"/>
                  </a:lnTo>
                  <a:close/>
                </a:path>
                <a:path w="265430" h="288289">
                  <a:moveTo>
                    <a:pt x="6337" y="99695"/>
                  </a:moveTo>
                  <a:lnTo>
                    <a:pt x="152307" y="99695"/>
                  </a:lnTo>
                  <a:lnTo>
                    <a:pt x="227264" y="99695"/>
                  </a:lnTo>
                  <a:lnTo>
                    <a:pt x="254880" y="99695"/>
                  </a:lnTo>
                  <a:lnTo>
                    <a:pt x="258825" y="99695"/>
                  </a:lnTo>
                </a:path>
                <a:path w="265430" h="288289">
                  <a:moveTo>
                    <a:pt x="7124" y="189992"/>
                  </a:moveTo>
                  <a:lnTo>
                    <a:pt x="152198" y="189992"/>
                  </a:lnTo>
                  <a:lnTo>
                    <a:pt x="226696" y="189992"/>
                  </a:lnTo>
                  <a:lnTo>
                    <a:pt x="254143" y="189992"/>
                  </a:lnTo>
                  <a:lnTo>
                    <a:pt x="258063" y="189992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71600" y="3243072"/>
            <a:ext cx="361188" cy="310896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720648" y="3568953"/>
            <a:ext cx="1005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"/>
                <a:cs typeface="Segoe UI"/>
              </a:rPr>
              <a:t>Logs, </a:t>
            </a:r>
            <a:r>
              <a:rPr sz="1000" spc="-10" dirty="0">
                <a:latin typeface="Segoe UI"/>
                <a:cs typeface="Segoe UI"/>
              </a:rPr>
              <a:t>Files,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Media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290827" y="4130040"/>
            <a:ext cx="289560" cy="253365"/>
            <a:chOff x="1290827" y="4130040"/>
            <a:chExt cx="289560" cy="253365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0827" y="4130040"/>
              <a:ext cx="289559" cy="7023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0827" y="4312793"/>
              <a:ext cx="289559" cy="702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0827" y="4223131"/>
              <a:ext cx="289559" cy="70231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23544" y="4094988"/>
            <a:ext cx="204215" cy="26060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672795" y="4395342"/>
            <a:ext cx="12388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0975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"/>
                <a:cs typeface="Segoe UI"/>
              </a:rPr>
              <a:t>Customer </a:t>
            </a:r>
            <a:r>
              <a:rPr sz="1000" spc="-5" dirty="0">
                <a:latin typeface="Segoe UI"/>
                <a:cs typeface="Segoe UI"/>
              </a:rPr>
              <a:t>data,  Financial</a:t>
            </a:r>
            <a:r>
              <a:rPr sz="1000" spc="-65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Transactions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09817" y="1637741"/>
            <a:ext cx="4356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00145" algn="l"/>
              </a:tabLst>
            </a:pPr>
            <a:r>
              <a:rPr sz="1600" b="1" spc="-10" dirty="0">
                <a:solidFill>
                  <a:srgbClr val="2D75B6"/>
                </a:solidFill>
                <a:latin typeface="Segoe UI Semibold"/>
                <a:cs typeface="Segoe UI Semibold"/>
              </a:rPr>
              <a:t>Analyze	Deliver</a:t>
            </a:r>
            <a:endParaRPr sz="1600">
              <a:latin typeface="Segoe UI Semibold"/>
              <a:cs typeface="Segoe UI Semibold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37844" y="4969764"/>
            <a:ext cx="426720" cy="373380"/>
            <a:chOff x="1037844" y="4969764"/>
            <a:chExt cx="426720" cy="373380"/>
          </a:xfrm>
        </p:grpSpPr>
        <p:sp>
          <p:nvSpPr>
            <p:cNvPr id="47" name="object 47"/>
            <p:cNvSpPr/>
            <p:nvPr/>
          </p:nvSpPr>
          <p:spPr>
            <a:xfrm>
              <a:off x="1078407" y="5064633"/>
              <a:ext cx="379095" cy="271145"/>
            </a:xfrm>
            <a:custGeom>
              <a:avLst/>
              <a:gdLst/>
              <a:ahLst/>
              <a:cxnLst/>
              <a:rect l="l" t="t" r="r" b="b"/>
              <a:pathLst>
                <a:path w="379094" h="271145">
                  <a:moveTo>
                    <a:pt x="81114" y="108331"/>
                  </a:moveTo>
                  <a:lnTo>
                    <a:pt x="49549" y="114726"/>
                  </a:lnTo>
                  <a:lnTo>
                    <a:pt x="23764" y="132159"/>
                  </a:lnTo>
                  <a:lnTo>
                    <a:pt x="6376" y="157997"/>
                  </a:lnTo>
                  <a:lnTo>
                    <a:pt x="0" y="189611"/>
                  </a:lnTo>
                  <a:lnTo>
                    <a:pt x="6376" y="221224"/>
                  </a:lnTo>
                  <a:lnTo>
                    <a:pt x="23764" y="247062"/>
                  </a:lnTo>
                  <a:lnTo>
                    <a:pt x="49549" y="264495"/>
                  </a:lnTo>
                  <a:lnTo>
                    <a:pt x="81114" y="270891"/>
                  </a:lnTo>
                  <a:lnTo>
                    <a:pt x="310972" y="270891"/>
                  </a:lnTo>
                  <a:lnTo>
                    <a:pt x="337281" y="265564"/>
                  </a:lnTo>
                  <a:lnTo>
                    <a:pt x="358755" y="251047"/>
                  </a:lnTo>
                  <a:lnTo>
                    <a:pt x="373229" y="229528"/>
                  </a:lnTo>
                  <a:lnTo>
                    <a:pt x="378536" y="203200"/>
                  </a:lnTo>
                  <a:lnTo>
                    <a:pt x="374188" y="179294"/>
                  </a:lnTo>
                  <a:lnTo>
                    <a:pt x="362137" y="159115"/>
                  </a:lnTo>
                  <a:lnTo>
                    <a:pt x="343871" y="144246"/>
                  </a:lnTo>
                  <a:lnTo>
                    <a:pt x="320878" y="136271"/>
                  </a:lnTo>
                  <a:lnTo>
                    <a:pt x="312699" y="117602"/>
                  </a:lnTo>
                  <a:lnTo>
                    <a:pt x="118211" y="117602"/>
                  </a:lnTo>
                  <a:lnTo>
                    <a:pt x="109386" y="113635"/>
                  </a:lnTo>
                  <a:lnTo>
                    <a:pt x="100187" y="110728"/>
                  </a:lnTo>
                  <a:lnTo>
                    <a:pt x="90726" y="108940"/>
                  </a:lnTo>
                  <a:lnTo>
                    <a:pt x="81114" y="108331"/>
                  </a:lnTo>
                  <a:close/>
                </a:path>
                <a:path w="379094" h="271145">
                  <a:moveTo>
                    <a:pt x="216357" y="54102"/>
                  </a:moveTo>
                  <a:lnTo>
                    <a:pt x="209879" y="55057"/>
                  </a:lnTo>
                  <a:lnTo>
                    <a:pt x="151439" y="77070"/>
                  </a:lnTo>
                  <a:lnTo>
                    <a:pt x="134829" y="91606"/>
                  </a:lnTo>
                  <a:lnTo>
                    <a:pt x="118211" y="117602"/>
                  </a:lnTo>
                  <a:lnTo>
                    <a:pt x="312699" y="117602"/>
                  </a:lnTo>
                  <a:lnTo>
                    <a:pt x="306475" y="103393"/>
                  </a:lnTo>
                  <a:lnTo>
                    <a:pt x="282714" y="77374"/>
                  </a:lnTo>
                  <a:lnTo>
                    <a:pt x="251905" y="60261"/>
                  </a:lnTo>
                  <a:lnTo>
                    <a:pt x="216357" y="54102"/>
                  </a:lnTo>
                  <a:close/>
                </a:path>
                <a:path w="379094" h="271145">
                  <a:moveTo>
                    <a:pt x="135191" y="0"/>
                  </a:moveTo>
                  <a:lnTo>
                    <a:pt x="103625" y="6377"/>
                  </a:lnTo>
                  <a:lnTo>
                    <a:pt x="77841" y="23780"/>
                  </a:lnTo>
                  <a:lnTo>
                    <a:pt x="60453" y="49613"/>
                  </a:lnTo>
                  <a:lnTo>
                    <a:pt x="54076" y="81280"/>
                  </a:lnTo>
                  <a:lnTo>
                    <a:pt x="54473" y="89181"/>
                  </a:lnTo>
                  <a:lnTo>
                    <a:pt x="55629" y="96869"/>
                  </a:lnTo>
                  <a:lnTo>
                    <a:pt x="57494" y="104318"/>
                  </a:lnTo>
                  <a:lnTo>
                    <a:pt x="60020" y="111506"/>
                  </a:lnTo>
                  <a:lnTo>
                    <a:pt x="151439" y="77070"/>
                  </a:lnTo>
                  <a:lnTo>
                    <a:pt x="157730" y="71564"/>
                  </a:lnTo>
                  <a:lnTo>
                    <a:pt x="185409" y="58666"/>
                  </a:lnTo>
                  <a:lnTo>
                    <a:pt x="209879" y="55057"/>
                  </a:lnTo>
                  <a:lnTo>
                    <a:pt x="211404" y="54483"/>
                  </a:lnTo>
                  <a:lnTo>
                    <a:pt x="199806" y="32629"/>
                  </a:lnTo>
                  <a:lnTo>
                    <a:pt x="182413" y="15382"/>
                  </a:lnTo>
                  <a:lnTo>
                    <a:pt x="160462" y="4065"/>
                  </a:lnTo>
                  <a:lnTo>
                    <a:pt x="13519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4864" y="5057013"/>
              <a:ext cx="172567" cy="12674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37844" y="4969764"/>
              <a:ext cx="419100" cy="365760"/>
            </a:xfrm>
            <a:custGeom>
              <a:avLst/>
              <a:gdLst/>
              <a:ahLst/>
              <a:cxnLst/>
              <a:rect l="l" t="t" r="r" b="b"/>
              <a:pathLst>
                <a:path w="419100" h="365760">
                  <a:moveTo>
                    <a:pt x="351536" y="365760"/>
                  </a:moveTo>
                  <a:lnTo>
                    <a:pt x="377844" y="360433"/>
                  </a:lnTo>
                  <a:lnTo>
                    <a:pt x="399319" y="345916"/>
                  </a:lnTo>
                  <a:lnTo>
                    <a:pt x="413793" y="324397"/>
                  </a:lnTo>
                  <a:lnTo>
                    <a:pt x="419100" y="298069"/>
                  </a:lnTo>
                  <a:lnTo>
                    <a:pt x="414752" y="274163"/>
                  </a:lnTo>
                  <a:lnTo>
                    <a:pt x="402701" y="253984"/>
                  </a:lnTo>
                  <a:lnTo>
                    <a:pt x="384434" y="239115"/>
                  </a:lnTo>
                  <a:lnTo>
                    <a:pt x="361442" y="231140"/>
                  </a:lnTo>
                  <a:lnTo>
                    <a:pt x="347039" y="198262"/>
                  </a:lnTo>
                  <a:lnTo>
                    <a:pt x="323278" y="172243"/>
                  </a:lnTo>
                  <a:lnTo>
                    <a:pt x="292469" y="155130"/>
                  </a:lnTo>
                  <a:lnTo>
                    <a:pt x="256921" y="148971"/>
                  </a:lnTo>
                  <a:lnTo>
                    <a:pt x="225973" y="153535"/>
                  </a:lnTo>
                  <a:lnTo>
                    <a:pt x="198294" y="166433"/>
                  </a:lnTo>
                  <a:lnTo>
                    <a:pt x="175392" y="186475"/>
                  </a:lnTo>
                  <a:lnTo>
                    <a:pt x="158775" y="212471"/>
                  </a:lnTo>
                  <a:lnTo>
                    <a:pt x="149950" y="208504"/>
                  </a:lnTo>
                  <a:lnTo>
                    <a:pt x="140750" y="205597"/>
                  </a:lnTo>
                  <a:lnTo>
                    <a:pt x="131289" y="203809"/>
                  </a:lnTo>
                  <a:lnTo>
                    <a:pt x="121678" y="203200"/>
                  </a:lnTo>
                  <a:lnTo>
                    <a:pt x="90112" y="209595"/>
                  </a:lnTo>
                  <a:lnTo>
                    <a:pt x="64328" y="227028"/>
                  </a:lnTo>
                  <a:lnTo>
                    <a:pt x="46940" y="252866"/>
                  </a:lnTo>
                  <a:lnTo>
                    <a:pt x="40563" y="284480"/>
                  </a:lnTo>
                  <a:lnTo>
                    <a:pt x="46940" y="316093"/>
                  </a:lnTo>
                  <a:lnTo>
                    <a:pt x="64328" y="341931"/>
                  </a:lnTo>
                  <a:lnTo>
                    <a:pt x="90112" y="359364"/>
                  </a:lnTo>
                  <a:lnTo>
                    <a:pt x="121678" y="365760"/>
                  </a:lnTo>
                  <a:lnTo>
                    <a:pt x="351536" y="365760"/>
                  </a:lnTo>
                  <a:close/>
                </a:path>
                <a:path w="419100" h="365760">
                  <a:moveTo>
                    <a:pt x="0" y="176149"/>
                  </a:moveTo>
                  <a:lnTo>
                    <a:pt x="31263" y="176149"/>
                  </a:lnTo>
                  <a:lnTo>
                    <a:pt x="47317" y="176149"/>
                  </a:lnTo>
                  <a:lnTo>
                    <a:pt x="53231" y="176149"/>
                  </a:lnTo>
                  <a:lnTo>
                    <a:pt x="54076" y="176149"/>
                  </a:lnTo>
                </a:path>
                <a:path w="419100" h="365760">
                  <a:moveTo>
                    <a:pt x="89763" y="89916"/>
                  </a:moveTo>
                  <a:lnTo>
                    <a:pt x="67634" y="67742"/>
                  </a:lnTo>
                  <a:lnTo>
                    <a:pt x="56270" y="56356"/>
                  </a:lnTo>
                  <a:lnTo>
                    <a:pt x="52083" y="52161"/>
                  </a:lnTo>
                  <a:lnTo>
                    <a:pt x="51485" y="51562"/>
                  </a:lnTo>
                </a:path>
                <a:path w="419100" h="365760">
                  <a:moveTo>
                    <a:pt x="175755" y="54229"/>
                  </a:moveTo>
                  <a:lnTo>
                    <a:pt x="175755" y="22877"/>
                  </a:lnTo>
                  <a:lnTo>
                    <a:pt x="175755" y="6778"/>
                  </a:lnTo>
                  <a:lnTo>
                    <a:pt x="175755" y="847"/>
                  </a:lnTo>
                  <a:lnTo>
                    <a:pt x="175755" y="0"/>
                  </a:lnTo>
                </a:path>
                <a:path w="419100" h="365760">
                  <a:moveTo>
                    <a:pt x="299974" y="51562"/>
                  </a:moveTo>
                  <a:lnTo>
                    <a:pt x="277874" y="73735"/>
                  </a:lnTo>
                  <a:lnTo>
                    <a:pt x="266525" y="85121"/>
                  </a:lnTo>
                  <a:lnTo>
                    <a:pt x="262344" y="89316"/>
                  </a:lnTo>
                  <a:lnTo>
                    <a:pt x="261747" y="89916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object 5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90600" y="5827908"/>
            <a:ext cx="445007" cy="33859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889203" y="5380735"/>
            <a:ext cx="781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"/>
                <a:cs typeface="Segoe UI"/>
              </a:rPr>
              <a:t>Weather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7308" y="6173825"/>
            <a:ext cx="12217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"/>
                <a:cs typeface="Segoe UI"/>
              </a:rPr>
              <a:t>Business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Applications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873108" y="2358120"/>
            <a:ext cx="2720340" cy="68453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800" spc="-5" dirty="0">
                <a:latin typeface="Calibri"/>
                <a:cs typeface="Calibri"/>
              </a:rPr>
              <a:t>Alerts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actions</a:t>
            </a:r>
            <a:endParaRPr sz="1800">
              <a:latin typeface="Calibri"/>
              <a:cs typeface="Calibri"/>
            </a:endParaRPr>
          </a:p>
          <a:p>
            <a:pPr marL="22225">
              <a:lnSpc>
                <a:spcPct val="100000"/>
              </a:lnSpc>
              <a:spcBef>
                <a:spcPts val="650"/>
              </a:spcBef>
            </a:pPr>
            <a:r>
              <a:rPr sz="1000" b="1" spc="-10" dirty="0">
                <a:solidFill>
                  <a:srgbClr val="7E5F00"/>
                </a:solidFill>
                <a:latin typeface="Segoe UI"/>
                <a:cs typeface="Segoe UI"/>
              </a:rPr>
              <a:t>Event </a:t>
            </a:r>
            <a:r>
              <a:rPr sz="1000" b="1" spc="-5" dirty="0">
                <a:solidFill>
                  <a:srgbClr val="7E5F00"/>
                </a:solidFill>
                <a:latin typeface="Segoe UI"/>
                <a:cs typeface="Segoe UI"/>
              </a:rPr>
              <a:t>Hubs, Service Bus, Azure Functions</a:t>
            </a:r>
            <a:r>
              <a:rPr sz="1000" b="1" spc="20" dirty="0">
                <a:solidFill>
                  <a:srgbClr val="7E5F00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7E5F00"/>
                </a:solidFill>
                <a:latin typeface="Segoe UI"/>
                <a:cs typeface="Segoe UI"/>
              </a:rPr>
              <a:t>etc.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934450" y="3249578"/>
            <a:ext cx="2171065" cy="68707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800" spc="-5" dirty="0">
                <a:latin typeface="Calibri"/>
                <a:cs typeface="Calibri"/>
              </a:rPr>
              <a:t>Dynamic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Dashboarding</a:t>
            </a:r>
            <a:endParaRPr sz="1800">
              <a:latin typeface="Calibri"/>
              <a:cs typeface="Calibri"/>
            </a:endParaRPr>
          </a:p>
          <a:p>
            <a:pPr marL="56515">
              <a:lnSpc>
                <a:spcPct val="100000"/>
              </a:lnSpc>
              <a:spcBef>
                <a:spcPts val="655"/>
              </a:spcBef>
            </a:pPr>
            <a:r>
              <a:rPr sz="1000" b="1" spc="-10" dirty="0">
                <a:solidFill>
                  <a:srgbClr val="7E5F00"/>
                </a:solidFill>
                <a:latin typeface="Segoe UI"/>
                <a:cs typeface="Segoe UI"/>
              </a:rPr>
              <a:t>Power</a:t>
            </a:r>
            <a:r>
              <a:rPr sz="1000" b="1" dirty="0">
                <a:solidFill>
                  <a:srgbClr val="7E5F00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7E5F00"/>
                </a:solidFill>
                <a:latin typeface="Segoe UI"/>
                <a:cs typeface="Segoe UI"/>
              </a:rPr>
              <a:t>BI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931402" y="4152578"/>
            <a:ext cx="1735455" cy="63563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Warehousing</a:t>
            </a:r>
            <a:endParaRPr sz="1800">
              <a:latin typeface="Calibri"/>
              <a:cs typeface="Calibri"/>
            </a:endParaRPr>
          </a:p>
          <a:p>
            <a:pPr marL="46355">
              <a:lnSpc>
                <a:spcPct val="100000"/>
              </a:lnSpc>
              <a:spcBef>
                <a:spcPts val="515"/>
              </a:spcBef>
            </a:pPr>
            <a:r>
              <a:rPr sz="1000" b="1" spc="-5" dirty="0">
                <a:solidFill>
                  <a:srgbClr val="7E5F00"/>
                </a:solidFill>
                <a:latin typeface="Segoe UI"/>
                <a:cs typeface="Segoe UI"/>
              </a:rPr>
              <a:t>SQL </a:t>
            </a:r>
            <a:r>
              <a:rPr sz="1000" b="1" spc="-10" dirty="0">
                <a:solidFill>
                  <a:srgbClr val="7E5F00"/>
                </a:solidFill>
                <a:latin typeface="Segoe UI"/>
                <a:cs typeface="Segoe UI"/>
              </a:rPr>
              <a:t>Data</a:t>
            </a:r>
            <a:r>
              <a:rPr sz="1000" b="1" dirty="0">
                <a:solidFill>
                  <a:srgbClr val="7E5F00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7E5F00"/>
                </a:solidFill>
                <a:latin typeface="Segoe UI"/>
                <a:cs typeface="Segoe UI"/>
              </a:rPr>
              <a:t>Warehouse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599423" y="5164073"/>
            <a:ext cx="2912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950" algn="l"/>
                <a:tab pos="38036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5" dirty="0">
                <a:latin typeface="Calibri"/>
                <a:cs typeface="Calibri"/>
              </a:rPr>
              <a:t>Storage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Archival</a:t>
            </a:r>
            <a:endParaRPr sz="1800">
              <a:latin typeface="Calibri"/>
              <a:cs typeface="Calibri"/>
            </a:endParaRPr>
          </a:p>
          <a:p>
            <a:pPr marL="406400">
              <a:lnSpc>
                <a:spcPct val="100000"/>
              </a:lnSpc>
              <a:spcBef>
                <a:spcPts val="715"/>
              </a:spcBef>
            </a:pPr>
            <a:r>
              <a:rPr sz="1000" b="1" spc="-5" dirty="0">
                <a:solidFill>
                  <a:srgbClr val="7E5F00"/>
                </a:solidFill>
                <a:latin typeface="Segoe UI"/>
                <a:cs typeface="Segoe UI"/>
              </a:rPr>
              <a:t>SQL DB, Azure Data </a:t>
            </a:r>
            <a:r>
              <a:rPr sz="1000" b="1" spc="-10" dirty="0">
                <a:solidFill>
                  <a:srgbClr val="7E5F00"/>
                </a:solidFill>
                <a:latin typeface="Segoe UI"/>
                <a:cs typeface="Segoe UI"/>
              </a:rPr>
              <a:t>Lake </a:t>
            </a:r>
            <a:r>
              <a:rPr sz="1000" b="1" spc="-5" dirty="0">
                <a:solidFill>
                  <a:srgbClr val="7E5F00"/>
                </a:solidFill>
                <a:latin typeface="Segoe UI"/>
                <a:cs typeface="Segoe UI"/>
              </a:rPr>
              <a:t>Gen1 and Gen</a:t>
            </a:r>
            <a:r>
              <a:rPr sz="1000" b="1" spc="5" dirty="0">
                <a:solidFill>
                  <a:srgbClr val="7E5F00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7E5F00"/>
                </a:solidFill>
                <a:latin typeface="Segoe UI"/>
                <a:cs typeface="Segoe UI"/>
              </a:rPr>
              <a:t>2,</a:t>
            </a:r>
            <a:endParaRPr sz="1000">
              <a:latin typeface="Segoe UI"/>
              <a:cs typeface="Segoe UI"/>
            </a:endParaRPr>
          </a:p>
          <a:p>
            <a:pPr marL="406400">
              <a:lnSpc>
                <a:spcPct val="100000"/>
              </a:lnSpc>
              <a:spcBef>
                <a:spcPts val="484"/>
              </a:spcBef>
            </a:pPr>
            <a:r>
              <a:rPr sz="1000" b="1" spc="-5" dirty="0">
                <a:solidFill>
                  <a:srgbClr val="7E5F00"/>
                </a:solidFill>
                <a:latin typeface="Segoe UI"/>
                <a:cs typeface="Segoe UI"/>
              </a:rPr>
              <a:t>Cosmos </a:t>
            </a:r>
            <a:r>
              <a:rPr sz="1000" b="1" spc="-10" dirty="0">
                <a:solidFill>
                  <a:srgbClr val="7E5F00"/>
                </a:solidFill>
                <a:latin typeface="Segoe UI"/>
                <a:cs typeface="Segoe UI"/>
              </a:rPr>
              <a:t>DB, </a:t>
            </a:r>
            <a:r>
              <a:rPr sz="1000" b="1" spc="-5" dirty="0">
                <a:solidFill>
                  <a:srgbClr val="7E5F00"/>
                </a:solidFill>
                <a:latin typeface="Segoe UI"/>
                <a:cs typeface="Segoe UI"/>
              </a:rPr>
              <a:t>Blob Storage</a:t>
            </a:r>
            <a:r>
              <a:rPr sz="1000" b="1" spc="30" dirty="0">
                <a:solidFill>
                  <a:srgbClr val="7E5F00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7E5F00"/>
                </a:solidFill>
                <a:latin typeface="Segoe UI"/>
                <a:cs typeface="Segoe UI"/>
              </a:rPr>
              <a:t>etc.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731007" y="4582667"/>
            <a:ext cx="4418330" cy="1262380"/>
            <a:chOff x="2731007" y="4582667"/>
            <a:chExt cx="4418330" cy="1262380"/>
          </a:xfrm>
        </p:grpSpPr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3323" y="5478779"/>
              <a:ext cx="365759" cy="3657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31007" y="4582667"/>
              <a:ext cx="161544" cy="262128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2615564" y="4867147"/>
            <a:ext cx="3549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0" dirty="0">
                <a:solidFill>
                  <a:srgbClr val="001E36"/>
                </a:solidFill>
                <a:latin typeface="Segoe UI Semilight"/>
                <a:cs typeface="Segoe UI Semilight"/>
              </a:rPr>
              <a:t>Kafka</a:t>
            </a:r>
            <a:endParaRPr sz="1100">
              <a:latin typeface="Segoe UI Semilight"/>
              <a:cs typeface="Segoe UI Semiligh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289803" y="5097779"/>
            <a:ext cx="1746885" cy="794385"/>
            <a:chOff x="5289803" y="5097779"/>
            <a:chExt cx="1746885" cy="794385"/>
          </a:xfrm>
        </p:grpSpPr>
        <p:sp>
          <p:nvSpPr>
            <p:cNvPr id="62" name="object 62"/>
            <p:cNvSpPr/>
            <p:nvPr/>
          </p:nvSpPr>
          <p:spPr>
            <a:xfrm>
              <a:off x="5297423" y="5442203"/>
              <a:ext cx="297180" cy="441959"/>
            </a:xfrm>
            <a:custGeom>
              <a:avLst/>
              <a:gdLst/>
              <a:ahLst/>
              <a:cxnLst/>
              <a:rect l="l" t="t" r="r" b="b"/>
              <a:pathLst>
                <a:path w="297179" h="441960">
                  <a:moveTo>
                    <a:pt x="292353" y="84836"/>
                  </a:moveTo>
                  <a:lnTo>
                    <a:pt x="297179" y="84836"/>
                  </a:lnTo>
                  <a:lnTo>
                    <a:pt x="297179" y="252002"/>
                  </a:lnTo>
                  <a:lnTo>
                    <a:pt x="297179" y="337845"/>
                  </a:lnTo>
                  <a:lnTo>
                    <a:pt x="297179" y="369471"/>
                  </a:lnTo>
                  <a:lnTo>
                    <a:pt x="297179" y="373989"/>
                  </a:lnTo>
                  <a:lnTo>
                    <a:pt x="285499" y="400490"/>
                  </a:lnTo>
                  <a:lnTo>
                    <a:pt x="253650" y="422090"/>
                  </a:lnTo>
                  <a:lnTo>
                    <a:pt x="206418" y="436633"/>
                  </a:lnTo>
                  <a:lnTo>
                    <a:pt x="148589" y="441960"/>
                  </a:lnTo>
                  <a:lnTo>
                    <a:pt x="90761" y="436633"/>
                  </a:lnTo>
                  <a:lnTo>
                    <a:pt x="43529" y="422090"/>
                  </a:lnTo>
                  <a:lnTo>
                    <a:pt x="11680" y="400490"/>
                  </a:lnTo>
                  <a:lnTo>
                    <a:pt x="0" y="373989"/>
                  </a:lnTo>
                  <a:lnTo>
                    <a:pt x="0" y="206822"/>
                  </a:lnTo>
                  <a:lnTo>
                    <a:pt x="0" y="120980"/>
                  </a:lnTo>
                  <a:lnTo>
                    <a:pt x="0" y="89354"/>
                  </a:lnTo>
                  <a:lnTo>
                    <a:pt x="0" y="84836"/>
                  </a:lnTo>
                  <a:lnTo>
                    <a:pt x="4825" y="84836"/>
                  </a:lnTo>
                  <a:lnTo>
                    <a:pt x="24520" y="105243"/>
                  </a:lnTo>
                  <a:lnTo>
                    <a:pt x="56943" y="121412"/>
                  </a:lnTo>
                  <a:lnTo>
                    <a:pt x="99248" y="132056"/>
                  </a:lnTo>
                  <a:lnTo>
                    <a:pt x="148589" y="135890"/>
                  </a:lnTo>
                  <a:lnTo>
                    <a:pt x="197913" y="132056"/>
                  </a:lnTo>
                  <a:lnTo>
                    <a:pt x="240188" y="121412"/>
                  </a:lnTo>
                  <a:lnTo>
                    <a:pt x="272605" y="105243"/>
                  </a:lnTo>
                  <a:lnTo>
                    <a:pt x="292353" y="84836"/>
                  </a:lnTo>
                  <a:close/>
                </a:path>
                <a:path w="297179" h="441960">
                  <a:moveTo>
                    <a:pt x="148589" y="0"/>
                  </a:moveTo>
                  <a:lnTo>
                    <a:pt x="90761" y="5330"/>
                  </a:lnTo>
                  <a:lnTo>
                    <a:pt x="43529" y="19875"/>
                  </a:lnTo>
                  <a:lnTo>
                    <a:pt x="11680" y="41469"/>
                  </a:lnTo>
                  <a:lnTo>
                    <a:pt x="0" y="67945"/>
                  </a:lnTo>
                  <a:lnTo>
                    <a:pt x="11680" y="94420"/>
                  </a:lnTo>
                  <a:lnTo>
                    <a:pt x="43529" y="116014"/>
                  </a:lnTo>
                  <a:lnTo>
                    <a:pt x="90761" y="130559"/>
                  </a:lnTo>
                  <a:lnTo>
                    <a:pt x="148589" y="135890"/>
                  </a:lnTo>
                  <a:lnTo>
                    <a:pt x="206418" y="130559"/>
                  </a:lnTo>
                  <a:lnTo>
                    <a:pt x="253650" y="116014"/>
                  </a:lnTo>
                  <a:lnTo>
                    <a:pt x="285499" y="94420"/>
                  </a:lnTo>
                  <a:lnTo>
                    <a:pt x="297179" y="67945"/>
                  </a:lnTo>
                  <a:lnTo>
                    <a:pt x="285499" y="41469"/>
                  </a:lnTo>
                  <a:lnTo>
                    <a:pt x="253650" y="19875"/>
                  </a:lnTo>
                  <a:lnTo>
                    <a:pt x="206418" y="5330"/>
                  </a:lnTo>
                  <a:lnTo>
                    <a:pt x="148589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64480" y="5097779"/>
              <a:ext cx="1671955" cy="318770"/>
            </a:xfrm>
            <a:custGeom>
              <a:avLst/>
              <a:gdLst/>
              <a:ahLst/>
              <a:cxnLst/>
              <a:rect l="l" t="t" r="r" b="b"/>
              <a:pathLst>
                <a:path w="1671954" h="318770">
                  <a:moveTo>
                    <a:pt x="161544" y="60071"/>
                  </a:moveTo>
                  <a:lnTo>
                    <a:pt x="80772" y="0"/>
                  </a:lnTo>
                  <a:lnTo>
                    <a:pt x="0" y="60071"/>
                  </a:lnTo>
                  <a:lnTo>
                    <a:pt x="58166" y="60071"/>
                  </a:lnTo>
                  <a:lnTo>
                    <a:pt x="58166" y="258445"/>
                  </a:lnTo>
                  <a:lnTo>
                    <a:pt x="0" y="258445"/>
                  </a:lnTo>
                  <a:lnTo>
                    <a:pt x="80772" y="318516"/>
                  </a:lnTo>
                  <a:lnTo>
                    <a:pt x="161544" y="258445"/>
                  </a:lnTo>
                  <a:lnTo>
                    <a:pt x="103378" y="258445"/>
                  </a:lnTo>
                  <a:lnTo>
                    <a:pt x="103378" y="60071"/>
                  </a:lnTo>
                  <a:lnTo>
                    <a:pt x="161544" y="60071"/>
                  </a:lnTo>
                  <a:close/>
                </a:path>
                <a:path w="1671954" h="318770">
                  <a:moveTo>
                    <a:pt x="1671828" y="60071"/>
                  </a:moveTo>
                  <a:lnTo>
                    <a:pt x="1591056" y="0"/>
                  </a:lnTo>
                  <a:lnTo>
                    <a:pt x="1510284" y="60071"/>
                  </a:lnTo>
                  <a:lnTo>
                    <a:pt x="1568450" y="60071"/>
                  </a:lnTo>
                  <a:lnTo>
                    <a:pt x="1568450" y="258445"/>
                  </a:lnTo>
                  <a:lnTo>
                    <a:pt x="1510284" y="258445"/>
                  </a:lnTo>
                  <a:lnTo>
                    <a:pt x="1591056" y="318516"/>
                  </a:lnTo>
                  <a:lnTo>
                    <a:pt x="1671828" y="258445"/>
                  </a:lnTo>
                  <a:lnTo>
                    <a:pt x="1613662" y="258445"/>
                  </a:lnTo>
                  <a:lnTo>
                    <a:pt x="1613662" y="60071"/>
                  </a:lnTo>
                  <a:lnTo>
                    <a:pt x="1671828" y="60071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818126" y="5910842"/>
            <a:ext cx="1088390" cy="3835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9845" algn="ctr">
              <a:lnSpc>
                <a:spcPct val="100000"/>
              </a:lnSpc>
              <a:spcBef>
                <a:spcPts val="200"/>
              </a:spcBef>
            </a:pPr>
            <a:r>
              <a:rPr sz="1200" b="1" spc="-10" dirty="0">
                <a:latin typeface="Calibri"/>
                <a:cs typeface="Calibri"/>
              </a:rPr>
              <a:t>Reference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000" b="1" spc="-5" dirty="0">
                <a:solidFill>
                  <a:srgbClr val="7E5F00"/>
                </a:solidFill>
                <a:latin typeface="Calibri"/>
                <a:cs typeface="Calibri"/>
              </a:rPr>
              <a:t>(SQL DB, Blob</a:t>
            </a:r>
            <a:r>
              <a:rPr sz="1000" b="1" spc="-2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7E5F00"/>
                </a:solidFill>
                <a:latin typeface="Calibri"/>
                <a:cs typeface="Calibri"/>
              </a:rPr>
              <a:t>store)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390513" y="5869035"/>
            <a:ext cx="1123950" cy="4362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200" b="1" spc="-5" dirty="0">
                <a:latin typeface="Calibri"/>
                <a:cs typeface="Calibri"/>
              </a:rPr>
              <a:t>Real-time</a:t>
            </a:r>
            <a:r>
              <a:rPr sz="1200" b="1" spc="-6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scoring</a:t>
            </a:r>
            <a:endParaRPr sz="1200">
              <a:latin typeface="Calibri"/>
              <a:cs typeface="Calibri"/>
            </a:endParaRPr>
          </a:p>
          <a:p>
            <a:pPr marL="23495" algn="ctr">
              <a:lnSpc>
                <a:spcPct val="100000"/>
              </a:lnSpc>
              <a:spcBef>
                <a:spcPts val="265"/>
              </a:spcBef>
            </a:pPr>
            <a:r>
              <a:rPr sz="1000" b="1" spc="-5" dirty="0">
                <a:solidFill>
                  <a:srgbClr val="7E5F00"/>
                </a:solidFill>
                <a:latin typeface="Calibri"/>
                <a:cs typeface="Calibri"/>
              </a:rPr>
              <a:t>(Azure ML</a:t>
            </a:r>
            <a:r>
              <a:rPr sz="1000" b="1" spc="-3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7E5F00"/>
                </a:solidFill>
                <a:latin typeface="Calibri"/>
                <a:cs typeface="Calibri"/>
              </a:rPr>
              <a:t>service)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6" name="object 6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0955" y="2390035"/>
            <a:ext cx="327659" cy="20237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232916" y="2409245"/>
            <a:ext cx="224028" cy="196132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33692" y="2391643"/>
            <a:ext cx="232623" cy="231160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949553" y="2650998"/>
            <a:ext cx="6565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"/>
                <a:cs typeface="Segoe UI"/>
              </a:rPr>
              <a:t>IoT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Devices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921764" y="2485644"/>
            <a:ext cx="307975" cy="1270"/>
          </a:xfrm>
          <a:custGeom>
            <a:avLst/>
            <a:gdLst/>
            <a:ahLst/>
            <a:cxnLst/>
            <a:rect l="l" t="t" r="r" b="b"/>
            <a:pathLst>
              <a:path w="307975" h="1269">
                <a:moveTo>
                  <a:pt x="0" y="0"/>
                </a:moveTo>
                <a:lnTo>
                  <a:pt x="307975" y="761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58572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1F3863"/>
                </a:solidFill>
              </a:rPr>
              <a:t>Stream </a:t>
            </a:r>
            <a:r>
              <a:rPr sz="4800" dirty="0">
                <a:solidFill>
                  <a:srgbClr val="1F3863"/>
                </a:solidFill>
              </a:rPr>
              <a:t>Analytics</a:t>
            </a:r>
            <a:r>
              <a:rPr sz="4800" spc="-35" dirty="0">
                <a:solidFill>
                  <a:srgbClr val="1F3863"/>
                </a:solidFill>
              </a:rPr>
              <a:t> </a:t>
            </a:r>
            <a:r>
              <a:rPr sz="4800" dirty="0">
                <a:solidFill>
                  <a:srgbClr val="1F3863"/>
                </a:solidFill>
              </a:rPr>
              <a:t>Inputs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59586" y="1567904"/>
            <a:ext cx="3962400" cy="43719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3600" spc="-25" dirty="0">
                <a:solidFill>
                  <a:srgbClr val="396CCD"/>
                </a:solidFill>
                <a:latin typeface="Calibri"/>
                <a:cs typeface="Calibri"/>
              </a:rPr>
              <a:t>Data</a:t>
            </a:r>
            <a:r>
              <a:rPr sz="3600" spc="-5" dirty="0">
                <a:solidFill>
                  <a:srgbClr val="396CCD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96CCD"/>
                </a:solidFill>
                <a:latin typeface="Calibri"/>
                <a:cs typeface="Calibri"/>
              </a:rPr>
              <a:t>Stream</a:t>
            </a:r>
            <a:endParaRPr sz="360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Azure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IoT</a:t>
            </a:r>
            <a:r>
              <a:rPr sz="3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Hub</a:t>
            </a:r>
            <a:endParaRPr sz="360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Azure </a:t>
            </a:r>
            <a:r>
              <a:rPr sz="3600" spc="-35" dirty="0">
                <a:solidFill>
                  <a:srgbClr val="404040"/>
                </a:solidFill>
                <a:latin typeface="Calibri"/>
                <a:cs typeface="Calibri"/>
              </a:rPr>
              <a:t>Event</a:t>
            </a:r>
            <a:r>
              <a:rPr sz="3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Hub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04040"/>
              </a:buClr>
              <a:buFont typeface="Arial"/>
              <a:buChar char="•"/>
            </a:pPr>
            <a:endParaRPr sz="4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600" spc="-30" dirty="0">
                <a:solidFill>
                  <a:srgbClr val="396CCD"/>
                </a:solidFill>
                <a:latin typeface="Calibri"/>
                <a:cs typeface="Calibri"/>
              </a:rPr>
              <a:t>Reference</a:t>
            </a:r>
            <a:r>
              <a:rPr sz="3600" spc="-40" dirty="0">
                <a:solidFill>
                  <a:srgbClr val="396CCD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96CCD"/>
                </a:solidFill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Azure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Blob</a:t>
            </a:r>
            <a:r>
              <a:rPr sz="36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404040"/>
                </a:solidFill>
                <a:latin typeface="Calibri"/>
                <a:cs typeface="Calibri"/>
              </a:rPr>
              <a:t>Storage</a:t>
            </a:r>
            <a:endParaRPr sz="360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Azure </a:t>
            </a: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SQL</a:t>
            </a:r>
            <a:r>
              <a:rPr sz="36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40017" y="2145792"/>
            <a:ext cx="4582160" cy="3045460"/>
            <a:chOff x="6240017" y="2145792"/>
            <a:chExt cx="458216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8495" y="2145792"/>
              <a:ext cx="3043428" cy="30449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40017" y="3505200"/>
              <a:ext cx="1228090" cy="571500"/>
            </a:xfrm>
            <a:custGeom>
              <a:avLst/>
              <a:gdLst/>
              <a:ahLst/>
              <a:cxnLst/>
              <a:rect l="l" t="t" r="r" b="b"/>
              <a:pathLst>
                <a:path w="1228090" h="571500">
                  <a:moveTo>
                    <a:pt x="656336" y="0"/>
                  </a:moveTo>
                  <a:lnTo>
                    <a:pt x="656336" y="571500"/>
                  </a:lnTo>
                  <a:lnTo>
                    <a:pt x="1037336" y="381000"/>
                  </a:lnTo>
                  <a:lnTo>
                    <a:pt x="751586" y="381000"/>
                  </a:lnTo>
                  <a:lnTo>
                    <a:pt x="751586" y="190500"/>
                  </a:lnTo>
                  <a:lnTo>
                    <a:pt x="1037336" y="190500"/>
                  </a:lnTo>
                  <a:lnTo>
                    <a:pt x="656336" y="0"/>
                  </a:lnTo>
                  <a:close/>
                </a:path>
                <a:path w="1228090" h="571500">
                  <a:moveTo>
                    <a:pt x="656336" y="190500"/>
                  </a:moveTo>
                  <a:lnTo>
                    <a:pt x="0" y="190500"/>
                  </a:lnTo>
                  <a:lnTo>
                    <a:pt x="0" y="381000"/>
                  </a:lnTo>
                  <a:lnTo>
                    <a:pt x="656336" y="381000"/>
                  </a:lnTo>
                  <a:lnTo>
                    <a:pt x="656336" y="190500"/>
                  </a:lnTo>
                  <a:close/>
                </a:path>
                <a:path w="1228090" h="571500">
                  <a:moveTo>
                    <a:pt x="1037336" y="190500"/>
                  </a:moveTo>
                  <a:lnTo>
                    <a:pt x="751586" y="190500"/>
                  </a:lnTo>
                  <a:lnTo>
                    <a:pt x="751586" y="381000"/>
                  </a:lnTo>
                  <a:lnTo>
                    <a:pt x="1037336" y="381000"/>
                  </a:lnTo>
                  <a:lnTo>
                    <a:pt x="1227836" y="285750"/>
                  </a:lnTo>
                  <a:lnTo>
                    <a:pt x="1037336" y="190500"/>
                  </a:lnTo>
                  <a:close/>
                </a:path>
              </a:pathLst>
            </a:custGeom>
            <a:solidFill>
              <a:srgbClr val="396C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3100"/>
            <a:ext cx="63106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1F3863"/>
                </a:solidFill>
              </a:rPr>
              <a:t>Stream </a:t>
            </a:r>
            <a:r>
              <a:rPr sz="4800" dirty="0">
                <a:solidFill>
                  <a:srgbClr val="1F3863"/>
                </a:solidFill>
              </a:rPr>
              <a:t>Analytics</a:t>
            </a:r>
            <a:r>
              <a:rPr sz="4800" spc="-35" dirty="0">
                <a:solidFill>
                  <a:srgbClr val="1F3863"/>
                </a:solidFill>
              </a:rPr>
              <a:t> </a:t>
            </a:r>
            <a:r>
              <a:rPr sz="4800" spc="-5" dirty="0">
                <a:solidFill>
                  <a:srgbClr val="1F3863"/>
                </a:solidFill>
              </a:rPr>
              <a:t>Outputs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5857494" y="1826485"/>
            <a:ext cx="3908425" cy="374904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Cosmos</a:t>
            </a:r>
            <a:r>
              <a:rPr sz="3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DB</a:t>
            </a:r>
            <a:endParaRPr sz="3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SQL</a:t>
            </a:r>
            <a:r>
              <a:rPr sz="3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Database</a:t>
            </a:r>
            <a:endParaRPr sz="3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Azure </a:t>
            </a:r>
            <a:r>
              <a:rPr sz="3600" spc="-60" dirty="0">
                <a:solidFill>
                  <a:srgbClr val="404040"/>
                </a:solidFill>
                <a:latin typeface="Calibri"/>
                <a:cs typeface="Calibri"/>
              </a:rPr>
              <a:t>Table</a:t>
            </a:r>
            <a:r>
              <a:rPr sz="36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404040"/>
                </a:solidFill>
                <a:latin typeface="Calibri"/>
                <a:cs typeface="Calibri"/>
              </a:rPr>
              <a:t>Storage</a:t>
            </a:r>
            <a:endParaRPr sz="3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Azure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Service</a:t>
            </a:r>
            <a:r>
              <a:rPr sz="36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Bus</a:t>
            </a:r>
            <a:endParaRPr sz="3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30" dirty="0">
                <a:solidFill>
                  <a:srgbClr val="404040"/>
                </a:solidFill>
                <a:latin typeface="Calibri"/>
                <a:cs typeface="Calibri"/>
              </a:rPr>
              <a:t>Power</a:t>
            </a:r>
            <a:r>
              <a:rPr sz="3600" spc="-5" dirty="0">
                <a:solidFill>
                  <a:srgbClr val="404040"/>
                </a:solidFill>
                <a:latin typeface="Calibri"/>
                <a:cs typeface="Calibri"/>
              </a:rPr>
              <a:t> BI</a:t>
            </a:r>
            <a:endParaRPr sz="3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Azure </a:t>
            </a:r>
            <a:r>
              <a:rPr sz="3600" spc="-25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3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404040"/>
                </a:solidFill>
                <a:latin typeface="Calibri"/>
                <a:cs typeface="Calibri"/>
              </a:rPr>
              <a:t>Lake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7991" y="2225039"/>
            <a:ext cx="4461510" cy="3045460"/>
            <a:chOff x="697991" y="2225039"/>
            <a:chExt cx="446151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91" y="2225039"/>
              <a:ext cx="3044951" cy="30449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31158" y="3598163"/>
              <a:ext cx="1228090" cy="571500"/>
            </a:xfrm>
            <a:custGeom>
              <a:avLst/>
              <a:gdLst/>
              <a:ahLst/>
              <a:cxnLst/>
              <a:rect l="l" t="t" r="r" b="b"/>
              <a:pathLst>
                <a:path w="1228089" h="571500">
                  <a:moveTo>
                    <a:pt x="656336" y="0"/>
                  </a:moveTo>
                  <a:lnTo>
                    <a:pt x="656336" y="571500"/>
                  </a:lnTo>
                  <a:lnTo>
                    <a:pt x="1037336" y="381000"/>
                  </a:lnTo>
                  <a:lnTo>
                    <a:pt x="751586" y="381000"/>
                  </a:lnTo>
                  <a:lnTo>
                    <a:pt x="751586" y="190500"/>
                  </a:lnTo>
                  <a:lnTo>
                    <a:pt x="1037336" y="190500"/>
                  </a:lnTo>
                  <a:lnTo>
                    <a:pt x="656336" y="0"/>
                  </a:lnTo>
                  <a:close/>
                </a:path>
                <a:path w="1228089" h="571500">
                  <a:moveTo>
                    <a:pt x="656336" y="190500"/>
                  </a:moveTo>
                  <a:lnTo>
                    <a:pt x="0" y="190500"/>
                  </a:lnTo>
                  <a:lnTo>
                    <a:pt x="0" y="381000"/>
                  </a:lnTo>
                  <a:lnTo>
                    <a:pt x="656336" y="381000"/>
                  </a:lnTo>
                  <a:lnTo>
                    <a:pt x="656336" y="190500"/>
                  </a:lnTo>
                  <a:close/>
                </a:path>
                <a:path w="1228089" h="571500">
                  <a:moveTo>
                    <a:pt x="1037336" y="190500"/>
                  </a:moveTo>
                  <a:lnTo>
                    <a:pt x="751586" y="190500"/>
                  </a:lnTo>
                  <a:lnTo>
                    <a:pt x="751586" y="381000"/>
                  </a:lnTo>
                  <a:lnTo>
                    <a:pt x="1037336" y="381000"/>
                  </a:lnTo>
                  <a:lnTo>
                    <a:pt x="1227836" y="285750"/>
                  </a:lnTo>
                  <a:lnTo>
                    <a:pt x="1037336" y="190500"/>
                  </a:lnTo>
                  <a:close/>
                </a:path>
              </a:pathLst>
            </a:custGeom>
            <a:solidFill>
              <a:srgbClr val="396C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539</Words>
  <Application>Microsoft Office PowerPoint</Application>
  <PresentationFormat>Widescreen</PresentationFormat>
  <Paragraphs>141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Segoe UI Semilight</vt:lpstr>
      <vt:lpstr>Segoe UI</vt:lpstr>
      <vt:lpstr>Calibri</vt:lpstr>
      <vt:lpstr>Calibri Light</vt:lpstr>
      <vt:lpstr>Segoe UI Semibold</vt:lpstr>
      <vt:lpstr>Office Theme</vt:lpstr>
      <vt:lpstr>PowerPoint Presentation</vt:lpstr>
      <vt:lpstr>Lambda Architecture</vt:lpstr>
      <vt:lpstr>Lambda Architecture</vt:lpstr>
      <vt:lpstr>Lambda Architecture</vt:lpstr>
      <vt:lpstr>Azure Stream Analytics</vt:lpstr>
      <vt:lpstr>Stream Analytics Data Flow</vt:lpstr>
      <vt:lpstr>Azure Stream Analytics in the Cloud</vt:lpstr>
      <vt:lpstr>Stream Analytics Inputs</vt:lpstr>
      <vt:lpstr>Stream Analytics Outputs</vt:lpstr>
      <vt:lpstr>Stream Analytics Query</vt:lpstr>
      <vt:lpstr>Stream Analytics Query</vt:lpstr>
      <vt:lpstr>Window Functions</vt:lpstr>
      <vt:lpstr>Tumbling Window</vt:lpstr>
      <vt:lpstr>Hoping Window</vt:lpstr>
      <vt:lpstr>Sliding Window</vt:lpstr>
      <vt:lpstr>Functions</vt:lpstr>
      <vt:lpstr>Functions</vt:lpstr>
      <vt:lpstr>Azure Stream Analytics on IoT Edge</vt:lpstr>
      <vt:lpstr>Azure Stream Analytics on IoT Edge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Aravind Dasa</cp:lastModifiedBy>
  <cp:revision>1</cp:revision>
  <dcterms:created xsi:type="dcterms:W3CDTF">2020-10-05T07:53:21Z</dcterms:created>
  <dcterms:modified xsi:type="dcterms:W3CDTF">2020-11-07T15:24:03Z</dcterms:modified>
</cp:coreProperties>
</file>